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18"/>
  </p:notesMasterIdLst>
  <p:sldIdLst>
    <p:sldId id="256" r:id="rId2"/>
    <p:sldId id="257" r:id="rId3"/>
    <p:sldId id="259" r:id="rId4"/>
    <p:sldId id="267" r:id="rId5"/>
    <p:sldId id="258" r:id="rId6"/>
    <p:sldId id="261" r:id="rId7"/>
    <p:sldId id="260" r:id="rId8"/>
    <p:sldId id="262" r:id="rId9"/>
    <p:sldId id="268" r:id="rId10"/>
    <p:sldId id="263" r:id="rId11"/>
    <p:sldId id="264" r:id="rId12"/>
    <p:sldId id="265" r:id="rId13"/>
    <p:sldId id="269" r:id="rId14"/>
    <p:sldId id="270" r:id="rId15"/>
    <p:sldId id="266"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1429" autoAdjust="0"/>
  </p:normalViewPr>
  <p:slideViewPr>
    <p:cSldViewPr snapToGrid="0">
      <p:cViewPr varScale="1">
        <p:scale>
          <a:sx n="79" d="100"/>
          <a:sy n="79" d="100"/>
        </p:scale>
        <p:origin x="127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gif>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AC7102-2FBC-4C97-BD95-C327338CB220}" type="datetimeFigureOut">
              <a:rPr lang="en-US" smtClean="0"/>
              <a:t>10/20/2025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DE1B82-0B35-4276-87C0-8FE10B60BB46}" type="slidenum">
              <a:rPr lang="en-US" smtClean="0"/>
              <a:t>‹#›</a:t>
            </a:fld>
            <a:endParaRPr lang="en-US"/>
          </a:p>
        </p:txBody>
      </p:sp>
    </p:spTree>
    <p:extLst>
      <p:ext uri="{BB962C8B-B14F-4D97-AF65-F5344CB8AC3E}">
        <p14:creationId xmlns:p14="http://schemas.microsoft.com/office/powerpoint/2010/main" val="1608973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t"/>
            <a:r>
              <a:rPr lang="en-US" dirty="0"/>
              <a:t>Good afternoon.</a:t>
            </a:r>
            <a:br>
              <a:rPr lang="en-US" dirty="0"/>
            </a:br>
            <a:r>
              <a:rPr lang="en-US" dirty="0"/>
              <a:t>Today I’ll present </a:t>
            </a:r>
            <a:r>
              <a:rPr lang="en-US" i="1" dirty="0"/>
              <a:t>Dynamic Graphs in Traffic and ADAS</a:t>
            </a:r>
            <a:r>
              <a:rPr lang="en-US" dirty="0"/>
              <a:t>, using </a:t>
            </a:r>
            <a:r>
              <a:rPr lang="en-US" b="1" dirty="0"/>
              <a:t>Social Network Analysis</a:t>
            </a:r>
            <a:r>
              <a:rPr lang="en-US" dirty="0"/>
              <a:t> to model road connectivity and mobility.</a:t>
            </a:r>
          </a:p>
          <a:p>
            <a:pPr rtl="0" fontAlgn="t"/>
            <a:endParaRPr lang="en-US" sz="1200" kern="1200" dirty="0">
              <a:solidFill>
                <a:schemeClr val="tx1"/>
              </a:solidFill>
              <a:effectLst/>
              <a:latin typeface="+mn-lt"/>
              <a:ea typeface="+mn-ea"/>
              <a:cs typeface="+mn-cs"/>
            </a:endParaRPr>
          </a:p>
          <a:p>
            <a:pPr rtl="0" fontAlgn="t"/>
            <a:r>
              <a:rPr lang="en-US" sz="1200" kern="1200" dirty="0">
                <a:solidFill>
                  <a:schemeClr val="tx1"/>
                </a:solidFill>
                <a:effectLst/>
                <a:latin typeface="+mn-lt"/>
                <a:ea typeface="+mn-ea"/>
                <a:cs typeface="+mn-cs"/>
              </a:rPr>
              <a:t>I will talk about how we can treat road systems and vehicles as dynamic social networks  </a:t>
            </a:r>
          </a:p>
          <a:p>
            <a:pPr rtl="0" fontAlgn="t"/>
            <a:r>
              <a:rPr lang="en-US" sz="1200" kern="1200" dirty="0">
                <a:solidFill>
                  <a:schemeClr val="tx1"/>
                </a:solidFill>
                <a:effectLst/>
                <a:latin typeface="+mn-lt"/>
                <a:ea typeface="+mn-ea"/>
                <a:cs typeface="+mn-cs"/>
              </a:rPr>
              <a:t>by applying concepts learned during our classes to analyze traffic, congestion, and intelligent transport systems on many examples from different articles and real time scenarios.  </a:t>
            </a:r>
          </a:p>
          <a:p>
            <a:endParaRPr lang="en-US" dirty="0"/>
          </a:p>
        </p:txBody>
      </p:sp>
      <p:sp>
        <p:nvSpPr>
          <p:cNvPr id="4" name="Slide Number Placeholder 3"/>
          <p:cNvSpPr>
            <a:spLocks noGrp="1"/>
          </p:cNvSpPr>
          <p:nvPr>
            <p:ph type="sldNum" sz="quarter" idx="5"/>
          </p:nvPr>
        </p:nvSpPr>
        <p:spPr/>
        <p:txBody>
          <a:bodyPr/>
          <a:lstStyle/>
          <a:p>
            <a:fld id="{29DE1B82-0B35-4276-87C0-8FE10B60BB46}" type="slidenum">
              <a:rPr lang="en-US" smtClean="0"/>
              <a:t>1</a:t>
            </a:fld>
            <a:endParaRPr lang="en-US"/>
          </a:p>
        </p:txBody>
      </p:sp>
    </p:spTree>
    <p:extLst>
      <p:ext uri="{BB962C8B-B14F-4D97-AF65-F5344CB8AC3E}">
        <p14:creationId xmlns:p14="http://schemas.microsoft.com/office/powerpoint/2010/main" val="4021266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from </a:t>
            </a:r>
            <a:r>
              <a:rPr lang="en-US" b="1" dirty="0"/>
              <a:t>Delaware visualizes closeness and road criticality </a:t>
            </a:r>
            <a:r>
              <a:rPr lang="en-US" dirty="0"/>
              <a:t>before and after a major flood.</a:t>
            </a:r>
          </a:p>
          <a:p>
            <a:br>
              <a:rPr lang="en-US" dirty="0"/>
            </a:br>
            <a:r>
              <a:rPr lang="en-US" b="1" dirty="0"/>
              <a:t>In panel (a), </a:t>
            </a:r>
            <a:r>
              <a:rPr lang="en-US" dirty="0"/>
              <a:t>critical roads (in red) provide fast access to hospitals.</a:t>
            </a:r>
            <a:br>
              <a:rPr lang="en-US" dirty="0"/>
            </a:br>
            <a:r>
              <a:rPr lang="en-US" b="1" dirty="0"/>
              <a:t>In panel (b), </a:t>
            </a:r>
            <a:r>
              <a:rPr lang="en-US" dirty="0"/>
              <a:t>flooding disconnects large portions of the network, sharply reducing closeness.</a:t>
            </a:r>
          </a:p>
          <a:p>
            <a:br>
              <a:rPr lang="en-US" dirty="0"/>
            </a:br>
            <a:r>
              <a:rPr lang="en-US" dirty="0"/>
              <a:t>The right-hand map shows the change in accessibility, revealing which routes are most essential during emergencies.</a:t>
            </a:r>
            <a:br>
              <a:rPr lang="en-US" dirty="0"/>
            </a:br>
            <a:r>
              <a:rPr lang="en-US" dirty="0"/>
              <a:t>In disaster management, such nodes become priority repair targets.</a:t>
            </a:r>
          </a:p>
        </p:txBody>
      </p:sp>
      <p:sp>
        <p:nvSpPr>
          <p:cNvPr id="4" name="Slide Number Placeholder 3"/>
          <p:cNvSpPr>
            <a:spLocks noGrp="1"/>
          </p:cNvSpPr>
          <p:nvPr>
            <p:ph type="sldNum" sz="quarter" idx="5"/>
          </p:nvPr>
        </p:nvSpPr>
        <p:spPr/>
        <p:txBody>
          <a:bodyPr/>
          <a:lstStyle/>
          <a:p>
            <a:fld id="{29DE1B82-0B35-4276-87C0-8FE10B60BB46}" type="slidenum">
              <a:rPr lang="en-US" smtClean="0"/>
              <a:t>10</a:t>
            </a:fld>
            <a:endParaRPr lang="en-US"/>
          </a:p>
        </p:txBody>
      </p:sp>
    </p:spTree>
    <p:extLst>
      <p:ext uri="{BB962C8B-B14F-4D97-AF65-F5344CB8AC3E}">
        <p14:creationId xmlns:p14="http://schemas.microsoft.com/office/powerpoint/2010/main" val="597560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Clustering coefficient </a:t>
            </a:r>
            <a:r>
              <a:rPr lang="en-US" dirty="0"/>
              <a:t>shows how interconnected neighborhoods are.</a:t>
            </a:r>
          </a:p>
          <a:p>
            <a:br>
              <a:rPr lang="en-US" dirty="0"/>
            </a:br>
            <a:r>
              <a:rPr lang="en-US" dirty="0"/>
              <a:t>The top figure maps emergency shelters and road nodes; the bottom shows each node’s clustering value.</a:t>
            </a:r>
          </a:p>
          <a:p>
            <a:br>
              <a:rPr lang="en-US" dirty="0"/>
            </a:br>
            <a:r>
              <a:rPr lang="en-US" b="1" dirty="0"/>
              <a:t>A high clustering coefficient </a:t>
            </a:r>
            <a:r>
              <a:rPr lang="en-US" dirty="0"/>
              <a:t>means local redundancy — </a:t>
            </a:r>
            <a:r>
              <a:rPr lang="en-US" b="1" dirty="0"/>
              <a:t>if one road fails, others can take over.</a:t>
            </a:r>
          </a:p>
          <a:p>
            <a:br>
              <a:rPr lang="en-US" dirty="0"/>
            </a:br>
            <a:r>
              <a:rPr lang="en-US" dirty="0"/>
              <a:t>This redundancy improves</a:t>
            </a:r>
            <a:r>
              <a:rPr lang="en-US" b="1" dirty="0"/>
              <a:t> evacuation safety, </a:t>
            </a:r>
            <a:r>
              <a:rPr lang="en-US" dirty="0"/>
              <a:t>allowing cities to remain functional under stress.</a:t>
            </a:r>
            <a:br>
              <a:rPr lang="en-US" dirty="0"/>
            </a:br>
            <a:endParaRPr lang="en-US" dirty="0"/>
          </a:p>
          <a:p>
            <a:r>
              <a:rPr lang="en-US" dirty="0"/>
              <a:t>In short, clustering measures the resilience of urban mobility.</a:t>
            </a:r>
          </a:p>
        </p:txBody>
      </p:sp>
      <p:sp>
        <p:nvSpPr>
          <p:cNvPr id="4" name="Slide Number Placeholder 3"/>
          <p:cNvSpPr>
            <a:spLocks noGrp="1"/>
          </p:cNvSpPr>
          <p:nvPr>
            <p:ph type="sldNum" sz="quarter" idx="5"/>
          </p:nvPr>
        </p:nvSpPr>
        <p:spPr/>
        <p:txBody>
          <a:bodyPr/>
          <a:lstStyle/>
          <a:p>
            <a:fld id="{29DE1B82-0B35-4276-87C0-8FE10B60BB46}" type="slidenum">
              <a:rPr lang="en-US" smtClean="0"/>
              <a:t>11</a:t>
            </a:fld>
            <a:endParaRPr lang="en-US"/>
          </a:p>
        </p:txBody>
      </p:sp>
    </p:spTree>
    <p:extLst>
      <p:ext uri="{BB962C8B-B14F-4D97-AF65-F5344CB8AC3E}">
        <p14:creationId xmlns:p14="http://schemas.microsoft.com/office/powerpoint/2010/main" val="1191470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Traffic behaves like information in a social network one blocked node can cause a chain reaction through all its connected neighbors.</a:t>
            </a:r>
          </a:p>
          <a:p>
            <a:endParaRPr lang="en-US" dirty="0"/>
          </a:p>
          <a:p>
            <a:r>
              <a:rPr lang="en-US" dirty="0"/>
              <a:t>this heatmap visualizes how traffic congestion propagates through a city — almost like rumors spreading through social media.</a:t>
            </a:r>
            <a:br>
              <a:rPr lang="en-US" dirty="0"/>
            </a:br>
            <a:r>
              <a:rPr lang="en-US" dirty="0"/>
              <a:t>Each red zone marks areas with the highest frequency of traffic events extracted from Twitter.</a:t>
            </a:r>
            <a:br>
              <a:rPr lang="en-US" dirty="0"/>
            </a:br>
            <a:r>
              <a:rPr lang="en-US" dirty="0"/>
              <a:t>Congestion starts locally but diffuses across connected intersections.</a:t>
            </a:r>
            <a:br>
              <a:rPr lang="en-US" dirty="0"/>
            </a:br>
            <a:r>
              <a:rPr lang="en-US" dirty="0"/>
              <a:t>One delay in the network can trigger a chain reaction city-wide, showing that traffic behavior truly follows the logic of information diffusion.</a:t>
            </a:r>
          </a:p>
        </p:txBody>
      </p:sp>
      <p:sp>
        <p:nvSpPr>
          <p:cNvPr id="4" name="Slide Number Placeholder 3"/>
          <p:cNvSpPr>
            <a:spLocks noGrp="1"/>
          </p:cNvSpPr>
          <p:nvPr>
            <p:ph type="sldNum" sz="quarter" idx="5"/>
          </p:nvPr>
        </p:nvSpPr>
        <p:spPr/>
        <p:txBody>
          <a:bodyPr/>
          <a:lstStyle/>
          <a:p>
            <a:fld id="{29DE1B82-0B35-4276-87C0-8FE10B60BB46}" type="slidenum">
              <a:rPr lang="en-US" smtClean="0"/>
              <a:t>12</a:t>
            </a:fld>
            <a:endParaRPr lang="en-US"/>
          </a:p>
        </p:txBody>
      </p:sp>
    </p:spTree>
    <p:extLst>
      <p:ext uri="{BB962C8B-B14F-4D97-AF65-F5344CB8AC3E}">
        <p14:creationId xmlns:p14="http://schemas.microsoft.com/office/powerpoint/2010/main" val="951235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map shows how taxi trajectories in Shenzhen, China, naturally form clusters — each color represents a distinct community of movement.</a:t>
            </a:r>
          </a:p>
          <a:p>
            <a:br>
              <a:rPr lang="en-US" dirty="0"/>
            </a:br>
            <a:r>
              <a:rPr lang="en-US" dirty="0"/>
              <a:t>The red, green, and purple clusters show areas with dense internal flow — where vehicles circulate frequently within that region.</a:t>
            </a:r>
          </a:p>
          <a:p>
            <a:br>
              <a:rPr lang="en-US" dirty="0"/>
            </a:br>
            <a:r>
              <a:rPr lang="en-US" dirty="0"/>
              <a:t>Community detection like these helps planners identify </a:t>
            </a:r>
            <a:r>
              <a:rPr lang="en-US" b="1" i="1" dirty="0"/>
              <a:t>functional zones</a:t>
            </a:r>
            <a:r>
              <a:rPr lang="en-US" dirty="0"/>
              <a:t>: residential neighborhoods, business areas, or school loops that share common mobility behavior.</a:t>
            </a:r>
          </a:p>
          <a:p>
            <a:br>
              <a:rPr lang="en-US" dirty="0"/>
            </a:br>
            <a:endParaRPr lang="en-US" dirty="0"/>
          </a:p>
        </p:txBody>
      </p:sp>
      <p:sp>
        <p:nvSpPr>
          <p:cNvPr id="4" name="Slide Number Placeholder 3"/>
          <p:cNvSpPr>
            <a:spLocks noGrp="1"/>
          </p:cNvSpPr>
          <p:nvPr>
            <p:ph type="sldNum" sz="quarter" idx="5"/>
          </p:nvPr>
        </p:nvSpPr>
        <p:spPr/>
        <p:txBody>
          <a:bodyPr/>
          <a:lstStyle/>
          <a:p>
            <a:fld id="{29DE1B82-0B35-4276-87C0-8FE10B60BB46}" type="slidenum">
              <a:rPr lang="en-US" smtClean="0"/>
              <a:t>13</a:t>
            </a:fld>
            <a:endParaRPr lang="en-US"/>
          </a:p>
        </p:txBody>
      </p:sp>
    </p:spTree>
    <p:extLst>
      <p:ext uri="{BB962C8B-B14F-4D97-AF65-F5344CB8AC3E}">
        <p14:creationId xmlns:p14="http://schemas.microsoft.com/office/powerpoint/2010/main" val="79859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from Tokyo, we move from raw road data (on the left) to community detection on the right.</a:t>
            </a:r>
            <a:br>
              <a:rPr lang="en-US" dirty="0"/>
            </a:br>
            <a:r>
              <a:rPr lang="en-US" dirty="0"/>
              <a:t>The algorithm divides the city into colored polygons, each representing a neighborhood automatically discovered through movement patterns.</a:t>
            </a:r>
            <a:br>
              <a:rPr lang="en-US" dirty="0"/>
            </a:br>
            <a:br>
              <a:rPr lang="en-US" dirty="0"/>
            </a:br>
            <a:r>
              <a:rPr lang="en-US" dirty="0"/>
              <a:t>What’s powerful here is that community boundaries match real-world divisions like shopping districts or housing zones, showing that traffic alone can reconstruct the ‘social geography’ of a city.</a:t>
            </a:r>
          </a:p>
        </p:txBody>
      </p:sp>
      <p:sp>
        <p:nvSpPr>
          <p:cNvPr id="4" name="Slide Number Placeholder 3"/>
          <p:cNvSpPr>
            <a:spLocks noGrp="1"/>
          </p:cNvSpPr>
          <p:nvPr>
            <p:ph type="sldNum" sz="quarter" idx="5"/>
          </p:nvPr>
        </p:nvSpPr>
        <p:spPr/>
        <p:txBody>
          <a:bodyPr/>
          <a:lstStyle/>
          <a:p>
            <a:fld id="{29DE1B82-0B35-4276-87C0-8FE10B60BB46}" type="slidenum">
              <a:rPr lang="en-US" smtClean="0"/>
              <a:t>14</a:t>
            </a:fld>
            <a:endParaRPr lang="en-US"/>
          </a:p>
        </p:txBody>
      </p:sp>
    </p:spTree>
    <p:extLst>
      <p:ext uri="{BB962C8B-B14F-4D97-AF65-F5344CB8AC3E}">
        <p14:creationId xmlns:p14="http://schemas.microsoft.com/office/powerpoint/2010/main" val="9826033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we’ve analyzed traffic as if vehicles were passive elements, but in smart mobility, they become </a:t>
            </a:r>
            <a:r>
              <a:rPr lang="en-US" i="1" dirty="0"/>
              <a:t>active nodes</a:t>
            </a:r>
            <a:r>
              <a:rPr lang="en-US" dirty="0"/>
              <a:t>.</a:t>
            </a:r>
          </a:p>
          <a:p>
            <a:br>
              <a:rPr lang="en-US" dirty="0"/>
            </a:br>
            <a:r>
              <a:rPr lang="en-US" dirty="0"/>
              <a:t>Modern cars exchange data in real time through what’s called </a:t>
            </a:r>
            <a:r>
              <a:rPr lang="en-US" b="1" dirty="0"/>
              <a:t>V2X communication </a:t>
            </a:r>
            <a:r>
              <a:rPr lang="en-US" dirty="0"/>
              <a:t>— vehicle-to-vehicle and vehicle-to-infrastructure.</a:t>
            </a:r>
          </a:p>
          <a:p>
            <a:br>
              <a:rPr lang="en-US" dirty="0"/>
            </a:br>
            <a:r>
              <a:rPr lang="en-US" dirty="0"/>
              <a:t>This allows them to adjust speed, coordinate merging, and even eliminate the need for fixed traffic lights, as depicted in the video example.</a:t>
            </a:r>
          </a:p>
          <a:p>
            <a:br>
              <a:rPr lang="en-US" dirty="0"/>
            </a:br>
            <a:r>
              <a:rPr lang="en-US" dirty="0"/>
              <a:t>Data flows faster than the cars themselves, turning traffic into a self-organizing, intelligent system.</a:t>
            </a:r>
          </a:p>
          <a:p>
            <a:br>
              <a:rPr lang="en-US" dirty="0"/>
            </a:br>
            <a:r>
              <a:rPr lang="en-US" b="1" dirty="0"/>
              <a:t>The big question remains - if cars could talk to each other, would we still need human drivers at all?</a:t>
            </a:r>
          </a:p>
          <a:p>
            <a:endParaRPr lang="en-US" b="1" dirty="0"/>
          </a:p>
          <a:p>
            <a:endParaRPr lang="en-US" b="1" dirty="0"/>
          </a:p>
          <a:p>
            <a:r>
              <a:rPr lang="en-US" dirty="0"/>
              <a:t>That question is still to be answered. As a conclusion, from static roads to dynamic communication networks, traffic behaves just like a social system.</a:t>
            </a:r>
            <a:br>
              <a:rPr lang="en-US" dirty="0"/>
            </a:br>
            <a:r>
              <a:rPr lang="en-US" dirty="0"/>
              <a:t>Each vehicle, road, and intersection plays the role of a node — cooperating, competing, and adapting in real time.</a:t>
            </a:r>
            <a:br>
              <a:rPr lang="en-US" dirty="0"/>
            </a:br>
            <a:r>
              <a:rPr lang="en-US" dirty="0"/>
              <a:t>Social Network Analysis gives us the tools to understand and shape that interaction — building the foundation for smarter, safer, and more efficient cities.</a:t>
            </a:r>
            <a:endParaRPr lang="en-US" b="1" dirty="0"/>
          </a:p>
        </p:txBody>
      </p:sp>
      <p:sp>
        <p:nvSpPr>
          <p:cNvPr id="4" name="Slide Number Placeholder 3"/>
          <p:cNvSpPr>
            <a:spLocks noGrp="1"/>
          </p:cNvSpPr>
          <p:nvPr>
            <p:ph type="sldNum" sz="quarter" idx="5"/>
          </p:nvPr>
        </p:nvSpPr>
        <p:spPr/>
        <p:txBody>
          <a:bodyPr/>
          <a:lstStyle/>
          <a:p>
            <a:fld id="{29DE1B82-0B35-4276-87C0-8FE10B60BB46}" type="slidenum">
              <a:rPr lang="en-US" smtClean="0"/>
              <a:t>15</a:t>
            </a:fld>
            <a:endParaRPr lang="en-US"/>
          </a:p>
        </p:txBody>
      </p:sp>
    </p:spTree>
    <p:extLst>
      <p:ext uri="{BB962C8B-B14F-4D97-AF65-F5344CB8AC3E}">
        <p14:creationId xmlns:p14="http://schemas.microsoft.com/office/powerpoint/2010/main" val="1139854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82C68-9D3F-32D9-BAC0-EEE9F7BCD0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7E9AFD-4258-9E5E-27B6-D8918C308D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A9A680-73DF-9FCD-5D65-AFE83EB32E0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4ED075B-945B-A9DB-0CC8-F15E1F02A8D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9DE1B82-0B35-4276-87C0-8FE10B60BB4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670212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people form connections, vehicles and intersections form relationships through roads.</a:t>
            </a:r>
            <a:br>
              <a:rPr lang="en-US" dirty="0"/>
            </a:br>
            <a:r>
              <a:rPr lang="en-US" dirty="0"/>
              <a:t>In this analogy, intersections are nodes, roads are edges, and attributes like speed or delay become edge weights.</a:t>
            </a:r>
            <a:br>
              <a:rPr lang="en-US" dirty="0"/>
            </a:br>
            <a:r>
              <a:rPr lang="en-US" dirty="0"/>
              <a:t>Vehicle flow equals information exchange — which means traffic is, quite literally, a moving social network.</a:t>
            </a:r>
          </a:p>
          <a:p>
            <a:r>
              <a:rPr lang="en-US" sz="1200" kern="1200" dirty="0">
                <a:solidFill>
                  <a:schemeClr val="tx1"/>
                </a:solidFill>
                <a:effectLst/>
                <a:latin typeface="+mn-lt"/>
                <a:ea typeface="+mn-ea"/>
                <a:cs typeface="+mn-cs"/>
              </a:rPr>
              <a:t> </a:t>
            </a:r>
          </a:p>
          <a:p>
            <a:r>
              <a:rPr lang="en-US" dirty="0"/>
              <a:t>A comparison between a regular grid network (Sioux Falls) and an organic street layout (Chur).</a:t>
            </a:r>
            <a:br>
              <a:rPr lang="en-US" dirty="0"/>
            </a:br>
            <a:r>
              <a:rPr lang="en-US" dirty="0"/>
              <a:t>Each node is an intersection, and each edge is a road.</a:t>
            </a:r>
            <a:br>
              <a:rPr lang="en-US" dirty="0"/>
            </a:br>
            <a:r>
              <a:rPr lang="en-US" dirty="0"/>
              <a:t>It visually shows that, regardless of structure, both cities can be treated as social graphs where roads connect “actors.”</a:t>
            </a:r>
          </a:p>
          <a:p>
            <a:endParaRPr lang="en-US" dirty="0"/>
          </a:p>
        </p:txBody>
      </p:sp>
      <p:sp>
        <p:nvSpPr>
          <p:cNvPr id="4" name="Slide Number Placeholder 3"/>
          <p:cNvSpPr>
            <a:spLocks noGrp="1"/>
          </p:cNvSpPr>
          <p:nvPr>
            <p:ph type="sldNum" sz="quarter" idx="5"/>
          </p:nvPr>
        </p:nvSpPr>
        <p:spPr/>
        <p:txBody>
          <a:bodyPr/>
          <a:lstStyle/>
          <a:p>
            <a:fld id="{29DE1B82-0B35-4276-87C0-8FE10B60BB46}" type="slidenum">
              <a:rPr lang="en-US" smtClean="0"/>
              <a:t>2</a:t>
            </a:fld>
            <a:endParaRPr lang="en-US"/>
          </a:p>
        </p:txBody>
      </p:sp>
    </p:spTree>
    <p:extLst>
      <p:ext uri="{BB962C8B-B14F-4D97-AF65-F5344CB8AC3E}">
        <p14:creationId xmlns:p14="http://schemas.microsoft.com/office/powerpoint/2010/main" val="3422481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shows another example of  how a real road interchange can be translated into a network graph.</a:t>
            </a:r>
            <a:br>
              <a:rPr lang="en-US" dirty="0"/>
            </a:br>
            <a:r>
              <a:rPr lang="en-US" dirty="0"/>
              <a:t>On </a:t>
            </a:r>
            <a:r>
              <a:rPr lang="en-US" b="1" dirty="0"/>
              <a:t>the left</a:t>
            </a:r>
            <a:r>
              <a:rPr lang="en-US" dirty="0"/>
              <a:t>, we start from satellite imagery — real roads captured from above.</a:t>
            </a:r>
            <a:br>
              <a:rPr lang="en-US" dirty="0"/>
            </a:br>
            <a:r>
              <a:rPr lang="en-US" b="1" dirty="0"/>
              <a:t>The middle </a:t>
            </a:r>
            <a:r>
              <a:rPr lang="en-US" dirty="0"/>
              <a:t>diagram turns each road segment into a node, and each connection into an edge.</a:t>
            </a:r>
            <a:br>
              <a:rPr lang="en-US" dirty="0"/>
            </a:br>
            <a:r>
              <a:rPr lang="en-US" dirty="0"/>
              <a:t>The </a:t>
            </a:r>
            <a:r>
              <a:rPr lang="en-US" b="1" dirty="0"/>
              <a:t>graph labeling process </a:t>
            </a:r>
            <a:r>
              <a:rPr lang="en-US" dirty="0"/>
              <a:t>identifies interchange nodes — in red — which are the critical connectors of the whole system.</a:t>
            </a:r>
            <a:br>
              <a:rPr lang="en-US" dirty="0"/>
            </a:br>
            <a:r>
              <a:rPr lang="en-US" dirty="0"/>
              <a:t>This method, using graph convolutional networks, allows AI to recognize interchanges automatically, just like we detect central figures in social networks.</a:t>
            </a:r>
          </a:p>
        </p:txBody>
      </p:sp>
      <p:sp>
        <p:nvSpPr>
          <p:cNvPr id="4" name="Slide Number Placeholder 3"/>
          <p:cNvSpPr>
            <a:spLocks noGrp="1"/>
          </p:cNvSpPr>
          <p:nvPr>
            <p:ph type="sldNum" sz="quarter" idx="5"/>
          </p:nvPr>
        </p:nvSpPr>
        <p:spPr/>
        <p:txBody>
          <a:bodyPr/>
          <a:lstStyle/>
          <a:p>
            <a:fld id="{29DE1B82-0B35-4276-87C0-8FE10B60BB46}" type="slidenum">
              <a:rPr lang="en-US" smtClean="0"/>
              <a:t>3</a:t>
            </a:fld>
            <a:endParaRPr lang="en-US"/>
          </a:p>
        </p:txBody>
      </p:sp>
    </p:spTree>
    <p:extLst>
      <p:ext uri="{BB962C8B-B14F-4D97-AF65-F5344CB8AC3E}">
        <p14:creationId xmlns:p14="http://schemas.microsoft.com/office/powerpoint/2010/main" val="620310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see an EV-based distribution graph — a logistics network for electric vehicles.</a:t>
            </a:r>
            <a:br>
              <a:rPr lang="en-US" dirty="0"/>
            </a:br>
            <a:endParaRPr lang="en-US" dirty="0"/>
          </a:p>
          <a:p>
            <a:r>
              <a:rPr lang="en-US" dirty="0"/>
              <a:t>Each node represents a depot, a delivery center, or a charging station.</a:t>
            </a:r>
            <a:br>
              <a:rPr lang="en-US" dirty="0"/>
            </a:br>
            <a:endParaRPr lang="en-US" dirty="0"/>
          </a:p>
          <a:p>
            <a:r>
              <a:rPr lang="en-US" dirty="0"/>
              <a:t>The colored lines show routes served by different electric vehicles, and the green stars mark shared charging hubs.</a:t>
            </a:r>
            <a:br>
              <a:rPr lang="en-US" dirty="0"/>
            </a:br>
            <a:endParaRPr lang="en-US" dirty="0"/>
          </a:p>
          <a:p>
            <a:r>
              <a:rPr lang="en-US" dirty="0"/>
              <a:t>By analyzing the graph structure, we can plan coordinated routes, reduce empty mileage, and balance energy use.</a:t>
            </a:r>
          </a:p>
        </p:txBody>
      </p:sp>
      <p:sp>
        <p:nvSpPr>
          <p:cNvPr id="4" name="Slide Number Placeholder 3"/>
          <p:cNvSpPr>
            <a:spLocks noGrp="1"/>
          </p:cNvSpPr>
          <p:nvPr>
            <p:ph type="sldNum" sz="quarter" idx="5"/>
          </p:nvPr>
        </p:nvSpPr>
        <p:spPr/>
        <p:txBody>
          <a:bodyPr/>
          <a:lstStyle/>
          <a:p>
            <a:fld id="{29DE1B82-0B35-4276-87C0-8FE10B60BB46}" type="slidenum">
              <a:rPr lang="en-US" smtClean="0"/>
              <a:t>4</a:t>
            </a:fld>
            <a:endParaRPr lang="en-US"/>
          </a:p>
        </p:txBody>
      </p:sp>
    </p:spTree>
    <p:extLst>
      <p:ext uri="{BB962C8B-B14F-4D97-AF65-F5344CB8AC3E}">
        <p14:creationId xmlns:p14="http://schemas.microsoft.com/office/powerpoint/2010/main" val="3942165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map from Poland visualizes how traffic flow changes between weekdays and weekends.</a:t>
            </a:r>
            <a:br>
              <a:rPr lang="en-US" dirty="0"/>
            </a:br>
            <a:r>
              <a:rPr lang="en-US" dirty="0"/>
              <a:t>The darker lines indicate higher volumes — over 20,000 vehicles per day.</a:t>
            </a:r>
            <a:br>
              <a:rPr lang="en-US" dirty="0"/>
            </a:br>
            <a:r>
              <a:rPr lang="en-US" dirty="0"/>
              <a:t>The structure itself doesn’t change, but the </a:t>
            </a:r>
            <a:r>
              <a:rPr lang="en-US" i="1" dirty="0"/>
              <a:t>weights</a:t>
            </a:r>
            <a:r>
              <a:rPr lang="en-US" dirty="0"/>
              <a:t> on the edges do.</a:t>
            </a:r>
            <a:br>
              <a:rPr lang="en-US" dirty="0"/>
            </a:br>
            <a:endParaRPr lang="en-US" dirty="0"/>
          </a:p>
          <a:p>
            <a:r>
              <a:rPr lang="en-US" b="1" dirty="0"/>
              <a:t>That’s the essence of dynamic graphs: traffic is not static.</a:t>
            </a:r>
            <a:br>
              <a:rPr lang="en-US" b="1" dirty="0"/>
            </a:br>
            <a:r>
              <a:rPr lang="en-US" b="1" dirty="0"/>
              <a:t>Edge weights evolve with time, weather, and human routines — a living network, not a fixed map</a:t>
            </a:r>
          </a:p>
        </p:txBody>
      </p:sp>
      <p:sp>
        <p:nvSpPr>
          <p:cNvPr id="4" name="Slide Number Placeholder 3"/>
          <p:cNvSpPr>
            <a:spLocks noGrp="1"/>
          </p:cNvSpPr>
          <p:nvPr>
            <p:ph type="sldNum" sz="quarter" idx="5"/>
          </p:nvPr>
        </p:nvSpPr>
        <p:spPr/>
        <p:txBody>
          <a:bodyPr/>
          <a:lstStyle/>
          <a:p>
            <a:fld id="{29DE1B82-0B35-4276-87C0-8FE10B60BB46}" type="slidenum">
              <a:rPr lang="en-US" smtClean="0"/>
              <a:t>5</a:t>
            </a:fld>
            <a:endParaRPr lang="en-US"/>
          </a:p>
        </p:txBody>
      </p:sp>
    </p:spTree>
    <p:extLst>
      <p:ext uri="{BB962C8B-B14F-4D97-AF65-F5344CB8AC3E}">
        <p14:creationId xmlns:p14="http://schemas.microsoft.com/office/powerpoint/2010/main" val="2606327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Degree centrality </a:t>
            </a:r>
            <a:r>
              <a:rPr lang="en-US" dirty="0"/>
              <a:t>measures how many connections an intersection has.</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dirty="0"/>
              <a:t>The graphs here show Kraków’s network of public parks, used as an analogy for traffic.</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b="1" dirty="0"/>
              <a:t>Large circles represent high-degree nodes </a:t>
            </a:r>
            <a:r>
              <a:rPr lang="en-US" dirty="0"/>
              <a:t>— those that connect to many others, forming </a:t>
            </a:r>
            <a:r>
              <a:rPr lang="en-US" b="1" dirty="0"/>
              <a:t>‘hubs.’</a:t>
            </a:r>
            <a:br>
              <a:rPr lang="en-US" dirty="0"/>
            </a:b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Just like a busy roundabout or major intersection, these nodes influence how movement spreads through the city.</a:t>
            </a:r>
            <a:br>
              <a:rPr lang="en-US" dirty="0"/>
            </a:b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Optimizing such hubs is key for congestion control and signal coordination.</a:t>
            </a:r>
            <a:endParaRPr lang="en-US" sz="1200"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9DE1B82-0B35-4276-87C0-8FE10B60BB46}" type="slidenum">
              <a:rPr lang="en-US" smtClean="0"/>
              <a:t>6</a:t>
            </a:fld>
            <a:endParaRPr lang="en-US"/>
          </a:p>
        </p:txBody>
      </p:sp>
    </p:spTree>
    <p:extLst>
      <p:ext uri="{BB962C8B-B14F-4D97-AF65-F5344CB8AC3E}">
        <p14:creationId xmlns:p14="http://schemas.microsoft.com/office/powerpoint/2010/main" val="4006369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comparison between London and Beijing highlights where traffic bottlenecks emerge.</a:t>
            </a:r>
          </a:p>
          <a:p>
            <a:br>
              <a:rPr lang="en-US" dirty="0"/>
            </a:br>
            <a:r>
              <a:rPr lang="en-US" b="1" dirty="0"/>
              <a:t>Red roads have high betweenness </a:t>
            </a:r>
            <a:r>
              <a:rPr lang="en-US" dirty="0"/>
              <a:t>— meaning they lie on most of the shortest paths between other points.</a:t>
            </a:r>
          </a:p>
          <a:p>
            <a:br>
              <a:rPr lang="en-US" dirty="0"/>
            </a:br>
            <a:r>
              <a:rPr lang="en-US" b="1" dirty="0"/>
              <a:t>In both cities, the outer ring roads </a:t>
            </a:r>
            <a:r>
              <a:rPr lang="en-US" dirty="0"/>
              <a:t>— the M25 in London and the 6th and 4</a:t>
            </a:r>
            <a:r>
              <a:rPr lang="en-US" baseline="30000" dirty="0"/>
              <a:t>th</a:t>
            </a:r>
            <a:r>
              <a:rPr lang="en-US" dirty="0"/>
              <a:t> Ring in Beijing - they act as vital circulatory systems.</a:t>
            </a:r>
            <a:br>
              <a:rPr lang="en-US" dirty="0"/>
            </a:br>
            <a:endParaRPr lang="en-US" dirty="0"/>
          </a:p>
          <a:p>
            <a:r>
              <a:rPr lang="en-US" dirty="0"/>
              <a:t>If these routes slow down, the entire network suffers</a:t>
            </a:r>
          </a:p>
        </p:txBody>
      </p:sp>
      <p:sp>
        <p:nvSpPr>
          <p:cNvPr id="4" name="Slide Number Placeholder 3"/>
          <p:cNvSpPr>
            <a:spLocks noGrp="1"/>
          </p:cNvSpPr>
          <p:nvPr>
            <p:ph type="sldNum" sz="quarter" idx="5"/>
          </p:nvPr>
        </p:nvSpPr>
        <p:spPr/>
        <p:txBody>
          <a:bodyPr/>
          <a:lstStyle/>
          <a:p>
            <a:fld id="{29DE1B82-0B35-4276-87C0-8FE10B60BB46}" type="slidenum">
              <a:rPr lang="en-US" smtClean="0"/>
              <a:t>7</a:t>
            </a:fld>
            <a:endParaRPr lang="en-US"/>
          </a:p>
        </p:txBody>
      </p:sp>
    </p:spTree>
    <p:extLst>
      <p:ext uri="{BB962C8B-B14F-4D97-AF65-F5344CB8AC3E}">
        <p14:creationId xmlns:p14="http://schemas.microsoft.com/office/powerpoint/2010/main" val="3283430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map from Ghana overlays betweenness centrality and PageRank values.</a:t>
            </a:r>
          </a:p>
          <a:p>
            <a:br>
              <a:rPr lang="en-US" dirty="0"/>
            </a:br>
            <a:r>
              <a:rPr lang="en-US" b="1" dirty="0"/>
              <a:t>Darker lines show higher PageRank -</a:t>
            </a:r>
            <a:r>
              <a:rPr lang="en-US" dirty="0"/>
              <a:t> intersections that strongly influence the rest of the network.</a:t>
            </a:r>
          </a:p>
          <a:p>
            <a:br>
              <a:rPr lang="en-US" dirty="0"/>
            </a:br>
            <a:r>
              <a:rPr lang="en-US" dirty="0"/>
              <a:t>You can see that the densest center of Tamale carries the greatest connectivity, while peripheral zones depend on a few major corridors.</a:t>
            </a:r>
          </a:p>
          <a:p>
            <a:br>
              <a:rPr lang="en-US" dirty="0"/>
            </a:br>
            <a:r>
              <a:rPr lang="en-US" dirty="0"/>
              <a:t>This approach helps developing cities pinpoint where new roads or alternate routes will have the biggest impact</a:t>
            </a:r>
          </a:p>
        </p:txBody>
      </p:sp>
      <p:sp>
        <p:nvSpPr>
          <p:cNvPr id="4" name="Slide Number Placeholder 3"/>
          <p:cNvSpPr>
            <a:spLocks noGrp="1"/>
          </p:cNvSpPr>
          <p:nvPr>
            <p:ph type="sldNum" sz="quarter" idx="5"/>
          </p:nvPr>
        </p:nvSpPr>
        <p:spPr/>
        <p:txBody>
          <a:bodyPr/>
          <a:lstStyle/>
          <a:p>
            <a:fld id="{29DE1B82-0B35-4276-87C0-8FE10B60BB46}" type="slidenum">
              <a:rPr lang="en-US" smtClean="0"/>
              <a:t>8</a:t>
            </a:fld>
            <a:endParaRPr lang="en-US"/>
          </a:p>
        </p:txBody>
      </p:sp>
    </p:spTree>
    <p:extLst>
      <p:ext uri="{BB962C8B-B14F-4D97-AF65-F5344CB8AC3E}">
        <p14:creationId xmlns:p14="http://schemas.microsoft.com/office/powerpoint/2010/main" val="354705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related example from Accra, Ghana’s capital.</a:t>
            </a:r>
          </a:p>
          <a:p>
            <a:endParaRPr lang="en-US" dirty="0"/>
          </a:p>
          <a:p>
            <a:r>
              <a:rPr lang="en-US" dirty="0"/>
              <a:t>Just like Google ranks web pages by importance, PageRank can rank intersections by their impact on traffic flow.</a:t>
            </a:r>
          </a:p>
          <a:p>
            <a:br>
              <a:rPr lang="en-US" dirty="0"/>
            </a:br>
            <a:r>
              <a:rPr lang="en-US" dirty="0"/>
              <a:t>A small street linked to highly connected roads can have a high PageRank — even if it’s not large.</a:t>
            </a:r>
          </a:p>
          <a:p>
            <a:br>
              <a:rPr lang="en-US" dirty="0"/>
            </a:br>
            <a:r>
              <a:rPr lang="en-US" dirty="0"/>
              <a:t>They’re not always the busiest roads, but they’re the most </a:t>
            </a:r>
            <a:r>
              <a:rPr lang="en-US" i="1" dirty="0"/>
              <a:t>structurally important</a:t>
            </a:r>
            <a:r>
              <a:rPr lang="en-US" dirty="0"/>
              <a:t>.</a:t>
            </a:r>
          </a:p>
          <a:p>
            <a:endParaRPr lang="en-US" dirty="0"/>
          </a:p>
          <a:p>
            <a:r>
              <a:rPr lang="en-US" dirty="0"/>
              <a:t>When one of these nodes is blocked, its effect ripples through the entire urban system.</a:t>
            </a:r>
          </a:p>
          <a:p>
            <a:endParaRPr lang="en-US" dirty="0"/>
          </a:p>
        </p:txBody>
      </p:sp>
      <p:sp>
        <p:nvSpPr>
          <p:cNvPr id="4" name="Slide Number Placeholder 3"/>
          <p:cNvSpPr>
            <a:spLocks noGrp="1"/>
          </p:cNvSpPr>
          <p:nvPr>
            <p:ph type="sldNum" sz="quarter" idx="5"/>
          </p:nvPr>
        </p:nvSpPr>
        <p:spPr/>
        <p:txBody>
          <a:bodyPr/>
          <a:lstStyle/>
          <a:p>
            <a:fld id="{29DE1B82-0B35-4276-87C0-8FE10B60BB46}" type="slidenum">
              <a:rPr lang="en-US" smtClean="0"/>
              <a:t>9</a:t>
            </a:fld>
            <a:endParaRPr lang="en-US"/>
          </a:p>
        </p:txBody>
      </p:sp>
    </p:spTree>
    <p:extLst>
      <p:ext uri="{BB962C8B-B14F-4D97-AF65-F5344CB8AC3E}">
        <p14:creationId xmlns:p14="http://schemas.microsoft.com/office/powerpoint/2010/main" val="1071293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10/20/2025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515534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10/20/2025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498464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10/20/2025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2037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10/20/2025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8421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10/20/2025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8380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10/20/2025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950280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10/20/2025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7064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10/20/2025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781285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10/20/2025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362314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10/20/2025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603613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10/20/2025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163704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10/20/2025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888773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5" r:id="rId4"/>
    <p:sldLayoutId id="2147483676" r:id="rId5"/>
    <p:sldLayoutId id="2147483681" r:id="rId6"/>
    <p:sldLayoutId id="2147483677" r:id="rId7"/>
    <p:sldLayoutId id="2147483678" r:id="rId8"/>
    <p:sldLayoutId id="2147483679" r:id="rId9"/>
    <p:sldLayoutId id="2147483680" r:id="rId10"/>
    <p:sldLayoutId id="2147483682"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www.tandfonline.com/doi/full/10.1080/23789689.2022.2149184#abstrac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s://www.researchgate.net/publication/269191392_Analysis_of_Road_Vulnerability_for_Population_Evacuation_Using_Complex_Network?_tp=eyJjb250ZXh0Ijp7ImZpcnN0UGFnZSI6Il9kaXJlY3QiLCJwYWdlIjoiX2RpcmVjdCJ9fQ"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hyperlink" Target="https://www.mdpi.com/1424-8220/21/9/2964"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hyperlink" Target="https://onlinelibrary.wiley.com/doi/10.1155/2021/6651718"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hyperlink" Target="https://appliednetsci.springeropen.com/articles/10.1007/s41109-022-00481-z#Sec21"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hyperlink" Target="https://youtu.be/iHzzSao6ypE?si=MTd0sIdgTTfpdaXd"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tandfonline.com/doi/full/10.1080/13658816.2021.2024195"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sciencedirect.com/science/article/abs/pii/S095741742300155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researchgate.net/publication/368926256_Changeability_of_transport_behaviour_in_a_large_city_from_the_perspective_of_working_days_and_Sundays_The_case_of_Lodz_Poland?_tp=eyJjb250ZXh0Ijp7ImZpcnN0UGFnZSI6Il9kaXJlY3QiLCJwYWdlIjoiX2RpcmVjdCJ9fQ"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mdpi.com/2071-1050/15/18/13458"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hyperlink" Target="https://www.researchgate.net/publication/287482893_Resilience_of_Self-Organised_and_Top-Down_Planned_Cities-A_Case_Study_on_London_and_Beijing_Street_Networks?_tp=eyJjb250ZXh0Ijp7ImZpcnN0UGFnZSI6Il9kaXJlY3QiLCJwYWdlIjoiX2RpcmVjdCJ9fQ"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hyperlink" Target="https://www.researchgate.net/publication/349473305_Characterising_the_structural_pattern_of_urban_road_networks_in_Ghana_using_geometric_and_topological_measures?_tp=eyJjb250ZXh0Ijp7ImZpcnN0UGFnZSI6Il9kaXJlY3QiLCJwYWdlIjoiX2RpcmVjdCJ9fQ"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hyperlink" Target="https://www.researchgate.net/publication/349473305_Characterising_the_structural_pattern_of_urban_road_networks_in_Ghana_using_geometric_and_topological_measures?_tp=eyJjb250ZXh0Ijp7ImZpcnN0UGFnZSI6Il9kaXJlY3QiLCJwYWdlIjoiX2RpcmVjdCJ9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992D17-FEC4-1BEE-6D8E-542AFF300158}"/>
              </a:ext>
            </a:extLst>
          </p:cNvPr>
          <p:cNvSpPr>
            <a:spLocks noGrp="1"/>
          </p:cNvSpPr>
          <p:nvPr>
            <p:ph type="ctrTitle"/>
          </p:nvPr>
        </p:nvSpPr>
        <p:spPr>
          <a:xfrm>
            <a:off x="138023" y="1733969"/>
            <a:ext cx="5486400" cy="3019186"/>
          </a:xfrm>
          <a:solidFill>
            <a:schemeClr val="tx1">
              <a:lumMod val="65000"/>
              <a:lumOff val="35000"/>
            </a:schemeClr>
          </a:solidFill>
        </p:spPr>
        <p:txBody>
          <a:bodyPr anchor="t">
            <a:normAutofit fontScale="90000"/>
          </a:bodyPr>
          <a:lstStyle/>
          <a:p>
            <a:pPr lvl="0">
              <a:lnSpc>
                <a:spcPct val="120000"/>
              </a:lnSpc>
              <a:spcBef>
                <a:spcPts val="1000"/>
              </a:spcBef>
              <a:buSzPct val="87000"/>
            </a:pPr>
            <a:r>
              <a:rPr lang="en-US" sz="5100" b="0" dirty="0">
                <a:solidFill>
                  <a:srgbClr val="FFFFFF"/>
                </a:solidFill>
                <a:latin typeface="Arial" panose="020B0604020202020204" pitchFamily="34" charset="0"/>
                <a:cs typeface="Arial" panose="020B0604020202020204" pitchFamily="34" charset="0"/>
              </a:rPr>
              <a:t>Dynamic Graphs in Traffic and ADAS</a:t>
            </a:r>
            <a:br>
              <a:rPr lang="en-US" sz="5100" b="0" dirty="0">
                <a:solidFill>
                  <a:srgbClr val="FFFFFF"/>
                </a:solidFill>
                <a:latin typeface="Arial" panose="020B0604020202020204" pitchFamily="34" charset="0"/>
                <a:cs typeface="Arial" panose="020B0604020202020204" pitchFamily="34" charset="0"/>
              </a:rPr>
            </a:br>
            <a:br>
              <a:rPr lang="en-US" sz="1600" b="0" cap="all" spc="300" dirty="0">
                <a:solidFill>
                  <a:prstClr val="white"/>
                </a:solidFill>
                <a:latin typeface="Arial" panose="020B0604020202020204" pitchFamily="34" charset="0"/>
                <a:ea typeface="+mn-ea"/>
                <a:cs typeface="Arial" panose="020B0604020202020204" pitchFamily="34" charset="0"/>
              </a:rPr>
            </a:br>
            <a:r>
              <a:rPr lang="en-US" sz="1600" cap="all" spc="300" dirty="0">
                <a:solidFill>
                  <a:prstClr val="white"/>
                </a:solidFill>
                <a:ea typeface="+mn-ea"/>
                <a:cs typeface="+mn-cs"/>
              </a:rPr>
              <a:t>Using Social Network Analysis to model road connectivity and mobility</a:t>
            </a:r>
            <a:endParaRPr lang="en-US" sz="5100" dirty="0">
              <a:solidFill>
                <a:srgbClr val="FFFFFF"/>
              </a:solidFill>
            </a:endParaRPr>
          </a:p>
        </p:txBody>
      </p:sp>
      <p:cxnSp>
        <p:nvCxnSpPr>
          <p:cNvPr id="19" name="Straight Connector 18">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95436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9ECA4AC-CC88-FDBE-A862-6333E6B8FFA3}"/>
              </a:ext>
            </a:extLst>
          </p:cNvPr>
          <p:cNvSpPr txBox="1"/>
          <p:nvPr/>
        </p:nvSpPr>
        <p:spPr>
          <a:xfrm>
            <a:off x="9393382" y="5965448"/>
            <a:ext cx="2798618" cy="892552"/>
          </a:xfrm>
          <a:prstGeom prst="rect">
            <a:avLst/>
          </a:prstGeom>
          <a:solidFill>
            <a:schemeClr val="tx1">
              <a:lumMod val="65000"/>
              <a:lumOff val="35000"/>
            </a:schemeClr>
          </a:solidFill>
        </p:spPr>
        <p:txBody>
          <a:bodyPr wrap="square" rtlCol="0">
            <a:spAutoFit/>
          </a:bodyPr>
          <a:lstStyle/>
          <a:p>
            <a:pPr>
              <a:spcAft>
                <a:spcPts val="600"/>
              </a:spcAft>
            </a:pPr>
            <a:r>
              <a:rPr lang="en-US" sz="1400" dirty="0">
                <a:solidFill>
                  <a:schemeClr val="bg1"/>
                </a:solidFill>
              </a:rPr>
              <a:t>Daria-Maria Mesesan</a:t>
            </a:r>
          </a:p>
          <a:p>
            <a:pPr>
              <a:spcAft>
                <a:spcPts val="600"/>
              </a:spcAft>
            </a:pPr>
            <a:r>
              <a:rPr lang="en-US" sz="1400" dirty="0">
                <a:solidFill>
                  <a:schemeClr val="bg1"/>
                </a:solidFill>
              </a:rPr>
              <a:t>BMDC, Social Networks Analysis</a:t>
            </a:r>
          </a:p>
          <a:p>
            <a:pPr>
              <a:spcAft>
                <a:spcPts val="600"/>
              </a:spcAft>
            </a:pPr>
            <a:r>
              <a:rPr lang="en-US" sz="1400" dirty="0">
                <a:solidFill>
                  <a:schemeClr val="bg1"/>
                </a:solidFill>
              </a:rPr>
              <a:t>20.10.2025</a:t>
            </a:r>
          </a:p>
        </p:txBody>
      </p:sp>
    </p:spTree>
    <p:extLst>
      <p:ext uri="{BB962C8B-B14F-4D97-AF65-F5344CB8AC3E}">
        <p14:creationId xmlns:p14="http://schemas.microsoft.com/office/powerpoint/2010/main" val="2215433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F6D81-A337-B469-32AD-93F3460C1DBC}"/>
              </a:ext>
            </a:extLst>
          </p:cNvPr>
          <p:cNvSpPr>
            <a:spLocks noGrp="1"/>
          </p:cNvSpPr>
          <p:nvPr>
            <p:ph type="title"/>
          </p:nvPr>
        </p:nvSpPr>
        <p:spPr>
          <a:xfrm>
            <a:off x="527935" y="198409"/>
            <a:ext cx="10890929" cy="741870"/>
          </a:xfrm>
        </p:spPr>
        <p:txBody>
          <a:bodyPr>
            <a:normAutofit fontScale="90000"/>
          </a:bodyPr>
          <a:lstStyle/>
          <a:p>
            <a:r>
              <a:rPr lang="en-US" b="0" dirty="0">
                <a:latin typeface="Arial" panose="020B0604020202020204" pitchFamily="34" charset="0"/>
                <a:cs typeface="Arial" panose="020B0604020202020204" pitchFamily="34" charset="0"/>
              </a:rPr>
              <a:t>Closeness Centrality: accessibility &amp; node criticality</a:t>
            </a:r>
          </a:p>
        </p:txBody>
      </p:sp>
      <p:sp>
        <p:nvSpPr>
          <p:cNvPr id="5" name="Rectangle 1">
            <a:extLst>
              <a:ext uri="{FF2B5EF4-FFF2-40B4-BE49-F238E27FC236}">
                <a16:creationId xmlns:a16="http://schemas.microsoft.com/office/drawing/2014/main" id="{FE9B05BE-044B-A605-863E-69C08D8E513A}"/>
              </a:ext>
            </a:extLst>
          </p:cNvPr>
          <p:cNvSpPr>
            <a:spLocks noChangeArrowheads="1"/>
          </p:cNvSpPr>
          <p:nvPr/>
        </p:nvSpPr>
        <p:spPr bwMode="auto">
          <a:xfrm>
            <a:off x="527935" y="1282457"/>
            <a:ext cx="447711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High closeness = easily reachable nodes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171" name="Picture 3" descr="Figure 7.  Critical roads for access to hospitals. The road criticality is spatially mapped and represented for three cases: (i) before flood; (ii) after 100-year flood; and (iii) change in critical roads. The grey roads in (b) represent the flooded and disconnected links in the system.">
            <a:extLst>
              <a:ext uri="{FF2B5EF4-FFF2-40B4-BE49-F238E27FC236}">
                <a16:creationId xmlns:a16="http://schemas.microsoft.com/office/drawing/2014/main" id="{5C277263-925E-5921-F98A-E578E5EEEA17}"/>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2465936" y="1599228"/>
            <a:ext cx="7260128" cy="42293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620798A-58CE-C728-5B28-F2540C72A401}"/>
              </a:ext>
            </a:extLst>
          </p:cNvPr>
          <p:cNvSpPr txBox="1"/>
          <p:nvPr/>
        </p:nvSpPr>
        <p:spPr>
          <a:xfrm>
            <a:off x="527935" y="5828594"/>
            <a:ext cx="11460480" cy="830997"/>
          </a:xfrm>
          <a:prstGeom prst="rect">
            <a:avLst/>
          </a:prstGeom>
          <a:noFill/>
        </p:spPr>
        <p:txBody>
          <a:bodyPr wrap="square">
            <a:spAutoFit/>
          </a:bodyPr>
          <a:lstStyle/>
          <a:p>
            <a:r>
              <a:rPr lang="en-US" sz="1200" b="0" i="0" dirty="0">
                <a:solidFill>
                  <a:srgbClr val="000000"/>
                </a:solidFill>
                <a:effectLst/>
                <a:latin typeface="Arial" panose="020B0604020202020204" pitchFamily="34" charset="0"/>
                <a:cs typeface="Arial" panose="020B0604020202020204" pitchFamily="34" charset="0"/>
              </a:rPr>
              <a:t>Critical roads for access to hospitals through the Delaware road network . The road criticality is spatially mapped and represented for three cases: (</a:t>
            </a:r>
            <a:r>
              <a:rPr lang="en-US" sz="1200" b="0" i="0" dirty="0" err="1">
                <a:solidFill>
                  <a:srgbClr val="000000"/>
                </a:solidFill>
                <a:effectLst/>
                <a:latin typeface="Arial" panose="020B0604020202020204" pitchFamily="34" charset="0"/>
                <a:cs typeface="Arial" panose="020B0604020202020204" pitchFamily="34" charset="0"/>
              </a:rPr>
              <a:t>i</a:t>
            </a:r>
            <a:r>
              <a:rPr lang="en-US" sz="1200" b="0" i="0" dirty="0">
                <a:solidFill>
                  <a:srgbClr val="000000"/>
                </a:solidFill>
                <a:effectLst/>
                <a:latin typeface="Arial" panose="020B0604020202020204" pitchFamily="34" charset="0"/>
                <a:cs typeface="Arial" panose="020B0604020202020204" pitchFamily="34" charset="0"/>
              </a:rPr>
              <a:t>) before flood; (ii) after 100-year flood; and (iii) change in critical roads. The grey roads in (b) represent the flooded and disconnected links in the system.</a:t>
            </a:r>
          </a:p>
          <a:p>
            <a:endParaRPr lang="en-US" sz="1200" dirty="0">
              <a:solidFill>
                <a:srgbClr val="000000"/>
              </a:solidFill>
              <a:latin typeface="Arial" panose="020B0604020202020204" pitchFamily="34" charset="0"/>
              <a:cs typeface="Arial" panose="020B0604020202020204" pitchFamily="34" charset="0"/>
            </a:endParaRPr>
          </a:p>
          <a:p>
            <a:r>
              <a:rPr lang="en-US" sz="1200" dirty="0">
                <a:solidFill>
                  <a:srgbClr val="000000"/>
                </a:solidFill>
                <a:latin typeface="Arial" panose="020B0604020202020204" pitchFamily="34" charset="0"/>
                <a:cs typeface="Arial" panose="020B0604020202020204" pitchFamily="34" charset="0"/>
              </a:rPr>
              <a:t>Source: </a:t>
            </a:r>
            <a:r>
              <a:rPr lang="en-US" sz="1200" dirty="0">
                <a:solidFill>
                  <a:srgbClr val="000000"/>
                </a:solidFill>
                <a:latin typeface="Arial" panose="020B0604020202020204" pitchFamily="34" charset="0"/>
                <a:cs typeface="Arial" panose="020B0604020202020204" pitchFamily="34" charset="0"/>
                <a:hlinkClick r:id="rId4"/>
              </a:rPr>
              <a:t>Critical facility accessibility and road criticality assessment considering flood-induced partial failure</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52441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3D6BB-C004-7979-DE72-D4696F945B5A}"/>
              </a:ext>
            </a:extLst>
          </p:cNvPr>
          <p:cNvSpPr>
            <a:spLocks noGrp="1"/>
          </p:cNvSpPr>
          <p:nvPr>
            <p:ph type="title"/>
          </p:nvPr>
        </p:nvSpPr>
        <p:spPr>
          <a:xfrm>
            <a:off x="519309" y="172529"/>
            <a:ext cx="10890929" cy="1097280"/>
          </a:xfrm>
        </p:spPr>
        <p:txBody>
          <a:bodyPr/>
          <a:lstStyle/>
          <a:p>
            <a:r>
              <a:rPr lang="en-US" dirty="0"/>
              <a:t>Clustering Coefficient</a:t>
            </a:r>
            <a:endParaRPr lang="en-US" b="0" dirty="0">
              <a:latin typeface="Arial" panose="020B0604020202020204" pitchFamily="34" charset="0"/>
              <a:cs typeface="Arial" panose="020B0604020202020204" pitchFamily="34" charset="0"/>
            </a:endParaRPr>
          </a:p>
        </p:txBody>
      </p:sp>
      <p:pic>
        <p:nvPicPr>
          <p:cNvPr id="9218" name="Picture 2" descr="Special clustering coefficient of different road nodes  ">
            <a:extLst>
              <a:ext uri="{FF2B5EF4-FFF2-40B4-BE49-F238E27FC236}">
                <a16:creationId xmlns:a16="http://schemas.microsoft.com/office/drawing/2014/main" id="{5037AC26-0081-C441-6861-0341CB6C290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6862603" y="3174520"/>
            <a:ext cx="4744529" cy="35109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4F61919-920C-400E-CFDC-846658EACEAD}"/>
              </a:ext>
            </a:extLst>
          </p:cNvPr>
          <p:cNvSpPr txBox="1"/>
          <p:nvPr/>
        </p:nvSpPr>
        <p:spPr>
          <a:xfrm>
            <a:off x="250165" y="2489717"/>
            <a:ext cx="6219645" cy="2739211"/>
          </a:xfrm>
          <a:prstGeom prst="rect">
            <a:avLst/>
          </a:prstGeom>
          <a:noFill/>
        </p:spPr>
        <p:txBody>
          <a:bodyPr wrap="square">
            <a:spAutoFit/>
          </a:bodyPr>
          <a:lstStyle/>
          <a:p>
            <a:endParaRPr lang="en-US" sz="1600" b="0" i="0" dirty="0">
              <a:solidFill>
                <a:srgbClr val="111111"/>
              </a:solidFill>
              <a:effectLst/>
              <a:latin typeface="Arial" panose="020B0604020202020204" pitchFamily="34" charset="0"/>
              <a:cs typeface="Arial" panose="020B0604020202020204" pitchFamily="34" charset="0"/>
            </a:endParaRPr>
          </a:p>
          <a:p>
            <a:r>
              <a:rPr lang="en-US" sz="1600" dirty="0">
                <a:solidFill>
                  <a:srgbClr val="111111"/>
                </a:solidFill>
                <a:latin typeface="Arial" panose="020B0604020202020204" pitchFamily="34" charset="0"/>
                <a:cs typeface="Arial" panose="020B0604020202020204" pitchFamily="34" charset="0"/>
              </a:rPr>
              <a:t>The</a:t>
            </a:r>
            <a:r>
              <a:rPr lang="en-US" sz="1600" b="0" i="0" dirty="0">
                <a:solidFill>
                  <a:srgbClr val="111111"/>
                </a:solidFill>
                <a:effectLst/>
                <a:latin typeface="Arial" panose="020B0604020202020204" pitchFamily="34" charset="0"/>
                <a:cs typeface="Arial" panose="020B0604020202020204" pitchFamily="34" charset="0"/>
              </a:rPr>
              <a:t> study focuses on road vulnerability for population evacuation in case of emergency.</a:t>
            </a:r>
          </a:p>
          <a:p>
            <a:endParaRPr lang="en-US" sz="1600" dirty="0">
              <a:solidFill>
                <a:srgbClr val="111111"/>
              </a:solidFill>
              <a:latin typeface="Arial" panose="020B0604020202020204" pitchFamily="34" charset="0"/>
              <a:cs typeface="Arial" panose="020B0604020202020204" pitchFamily="34" charset="0"/>
            </a:endParaRPr>
          </a:p>
          <a:p>
            <a:r>
              <a:rPr lang="en-US" sz="1600" b="1" i="0" dirty="0">
                <a:solidFill>
                  <a:srgbClr val="111111"/>
                </a:solidFill>
                <a:effectLst/>
                <a:latin typeface="Arial" panose="020B0604020202020204" pitchFamily="34" charset="0"/>
                <a:cs typeface="Arial" panose="020B0604020202020204" pitchFamily="34" charset="0"/>
              </a:rPr>
              <a:t>Fig 1 (above) </a:t>
            </a:r>
            <a:r>
              <a:rPr lang="en-US" sz="1600" b="0" i="0" dirty="0">
                <a:solidFill>
                  <a:srgbClr val="111111"/>
                </a:solidFill>
                <a:effectLst/>
                <a:latin typeface="Arial" panose="020B0604020202020204" pitchFamily="34" charset="0"/>
                <a:cs typeface="Arial" panose="020B0604020202020204" pitchFamily="34" charset="0"/>
                <a:sym typeface="Wingdings" panose="05000000000000000000" pitchFamily="2" charset="2"/>
              </a:rPr>
              <a:t> Roads and emergency shelters distribution of study area </a:t>
            </a:r>
          </a:p>
          <a:p>
            <a:r>
              <a:rPr lang="en-US" sz="1600" b="1" dirty="0">
                <a:solidFill>
                  <a:srgbClr val="111111"/>
                </a:solidFill>
                <a:latin typeface="Arial" panose="020B0604020202020204" pitchFamily="34" charset="0"/>
                <a:cs typeface="Arial" panose="020B0604020202020204" pitchFamily="34" charset="0"/>
                <a:sym typeface="Wingdings" panose="05000000000000000000" pitchFamily="2" charset="2"/>
              </a:rPr>
              <a:t>Fig 2 ( below) </a:t>
            </a:r>
            <a:r>
              <a:rPr lang="en-US" sz="1600" dirty="0">
                <a:solidFill>
                  <a:srgbClr val="111111"/>
                </a:solidFill>
                <a:latin typeface="Arial" panose="020B0604020202020204" pitchFamily="34" charset="0"/>
                <a:cs typeface="Arial" panose="020B0604020202020204" pitchFamily="34" charset="0"/>
                <a:sym typeface="Wingdings" panose="05000000000000000000" pitchFamily="2" charset="2"/>
              </a:rPr>
              <a:t> </a:t>
            </a:r>
            <a:r>
              <a:rPr lang="en-US" sz="1600" b="0" i="0" dirty="0">
                <a:solidFill>
                  <a:srgbClr val="111111"/>
                </a:solidFill>
                <a:effectLst/>
                <a:latin typeface="Arial" panose="020B0604020202020204" pitchFamily="34" charset="0"/>
                <a:cs typeface="Arial" panose="020B0604020202020204" pitchFamily="34" charset="0"/>
              </a:rPr>
              <a:t>Special clustering coefficient of different road nodes</a:t>
            </a:r>
          </a:p>
          <a:p>
            <a:endParaRPr lang="en-US" sz="1600" dirty="0">
              <a:solidFill>
                <a:srgbClr val="111111"/>
              </a:solidFill>
              <a:latin typeface="Arial" panose="020B0604020202020204" pitchFamily="34" charset="0"/>
              <a:cs typeface="Arial" panose="020B0604020202020204" pitchFamily="34" charset="0"/>
            </a:endParaRPr>
          </a:p>
          <a:p>
            <a:r>
              <a:rPr lang="en-US" sz="1400" b="0" i="0" dirty="0">
                <a:solidFill>
                  <a:srgbClr val="111111"/>
                </a:solidFill>
                <a:effectLst/>
                <a:latin typeface="Arial" panose="020B0604020202020204" pitchFamily="34" charset="0"/>
                <a:cs typeface="Arial" panose="020B0604020202020204" pitchFamily="34" charset="0"/>
              </a:rPr>
              <a:t>Source: </a:t>
            </a:r>
            <a:r>
              <a:rPr lang="en-US" sz="1400" b="1" i="0" u="none" strike="noStrike" dirty="0">
                <a:effectLst/>
                <a:latin typeface="Arial" panose="020B0604020202020204" pitchFamily="34" charset="0"/>
                <a:cs typeface="Arial" panose="020B0604020202020204" pitchFamily="34" charset="0"/>
                <a:hlinkClick r:id="rId4"/>
              </a:rPr>
              <a:t>Analysis of Road Vulnerability for Population Evacuation Using Complex Network</a:t>
            </a:r>
            <a:endParaRPr lang="en-US" sz="1400" b="0" i="0" dirty="0">
              <a:solidFill>
                <a:srgbClr val="111111"/>
              </a:solidFill>
              <a:effectLst/>
              <a:latin typeface="Arial" panose="020B0604020202020204" pitchFamily="34" charset="0"/>
              <a:cs typeface="Arial" panose="020B0604020202020204" pitchFamily="34" charset="0"/>
            </a:endParaRPr>
          </a:p>
        </p:txBody>
      </p:sp>
      <p:sp>
        <p:nvSpPr>
          <p:cNvPr id="7" name="Rectangle 3">
            <a:extLst>
              <a:ext uri="{FF2B5EF4-FFF2-40B4-BE49-F238E27FC236}">
                <a16:creationId xmlns:a16="http://schemas.microsoft.com/office/drawing/2014/main" id="{34D1F604-5BB1-F4C9-4868-58FC96124A65}"/>
              </a:ext>
            </a:extLst>
          </p:cNvPr>
          <p:cNvSpPr>
            <a:spLocks noChangeArrowheads="1"/>
          </p:cNvSpPr>
          <p:nvPr/>
        </p:nvSpPr>
        <p:spPr bwMode="auto">
          <a:xfrm>
            <a:off x="250165" y="2144087"/>
            <a:ext cx="516722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High clustering</a:t>
            </a:r>
            <a:r>
              <a:rPr kumimoji="0" lang="en-US" altLang="en-US" sz="1800" b="0" i="0" u="none" strike="noStrike" cap="none" normalizeH="0" baseline="0" dirty="0">
                <a:ln>
                  <a:noFill/>
                </a:ln>
                <a:solidFill>
                  <a:schemeClr val="tx1"/>
                </a:solidFill>
                <a:effectLst/>
                <a:latin typeface="Arial" panose="020B0604020202020204" pitchFamily="34" charset="0"/>
              </a:rPr>
              <a:t> = alternative paths exist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221" name="Picture 5" descr="Roads and emergency shelters distribution of study area  ">
            <a:extLst>
              <a:ext uri="{FF2B5EF4-FFF2-40B4-BE49-F238E27FC236}">
                <a16:creationId xmlns:a16="http://schemas.microsoft.com/office/drawing/2014/main" id="{2EBF7EF6-C336-5C6E-A803-E43CC780719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241"/>
          <a:stretch/>
        </p:blipFill>
        <p:spPr bwMode="auto">
          <a:xfrm>
            <a:off x="6862603" y="104484"/>
            <a:ext cx="4591201" cy="2940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4406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408F6-7D28-C366-C528-5F98DF3BA77B}"/>
              </a:ext>
            </a:extLst>
          </p:cNvPr>
          <p:cNvSpPr>
            <a:spLocks noGrp="1"/>
          </p:cNvSpPr>
          <p:nvPr>
            <p:ph type="title"/>
          </p:nvPr>
        </p:nvSpPr>
        <p:spPr>
          <a:xfrm>
            <a:off x="612647" y="393192"/>
            <a:ext cx="10369297" cy="530351"/>
          </a:xfrm>
        </p:spPr>
        <p:txBody>
          <a:bodyPr>
            <a:normAutofit fontScale="90000"/>
          </a:bodyPr>
          <a:lstStyle/>
          <a:p>
            <a:r>
              <a:rPr lang="en-US" b="0" dirty="0">
                <a:latin typeface="Arial" panose="020B0604020202020204" pitchFamily="34" charset="0"/>
                <a:cs typeface="Arial" panose="020B0604020202020204" pitchFamily="34" charset="0"/>
              </a:rPr>
              <a:t>Traffic spreads like rumors</a:t>
            </a:r>
          </a:p>
        </p:txBody>
      </p:sp>
      <p:sp>
        <p:nvSpPr>
          <p:cNvPr id="5" name="Rectangle 1">
            <a:extLst>
              <a:ext uri="{FF2B5EF4-FFF2-40B4-BE49-F238E27FC236}">
                <a16:creationId xmlns:a16="http://schemas.microsoft.com/office/drawing/2014/main" id="{2C34F0CD-5167-242D-74FE-05BC16478457}"/>
              </a:ext>
            </a:extLst>
          </p:cNvPr>
          <p:cNvSpPr>
            <a:spLocks noGrp="1" noChangeArrowheads="1"/>
          </p:cNvSpPr>
          <p:nvPr>
            <p:ph sz="half" idx="1"/>
          </p:nvPr>
        </p:nvSpPr>
        <p:spPr bwMode="auto">
          <a:xfrm>
            <a:off x="121920" y="2399213"/>
            <a:ext cx="508350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Congestion spreads through connected nodes.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 jam in one intersection can cascade city-wide.</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82253AEC-8809-A86A-F6AE-7F5C0234E8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2242" y="1498711"/>
            <a:ext cx="7037838" cy="4329434"/>
          </a:xfrm>
          <a:prstGeom prst="rect">
            <a:avLst/>
          </a:prstGeom>
        </p:spPr>
      </p:pic>
      <p:sp>
        <p:nvSpPr>
          <p:cNvPr id="9" name="TextBox 8">
            <a:extLst>
              <a:ext uri="{FF2B5EF4-FFF2-40B4-BE49-F238E27FC236}">
                <a16:creationId xmlns:a16="http://schemas.microsoft.com/office/drawing/2014/main" id="{509D9332-B81E-7434-2D41-76459FF4CA86}"/>
              </a:ext>
            </a:extLst>
          </p:cNvPr>
          <p:cNvSpPr txBox="1"/>
          <p:nvPr/>
        </p:nvSpPr>
        <p:spPr>
          <a:xfrm>
            <a:off x="5032242" y="5864644"/>
            <a:ext cx="6684270" cy="769441"/>
          </a:xfrm>
          <a:prstGeom prst="rect">
            <a:avLst/>
          </a:prstGeom>
          <a:noFill/>
        </p:spPr>
        <p:txBody>
          <a:bodyPr wrap="square">
            <a:spAutoFit/>
          </a:bodyPr>
          <a:lstStyle/>
          <a:p>
            <a:pPr algn="l"/>
            <a:r>
              <a:rPr lang="en-US" sz="1100" b="1" i="0" dirty="0">
                <a:solidFill>
                  <a:srgbClr val="000000"/>
                </a:solidFill>
                <a:effectLst/>
                <a:latin typeface="Arial" panose="020B0604020202020204" pitchFamily="34" charset="0"/>
              </a:rPr>
              <a:t>Traffic Congestion Analysis Based on a Web-GIS and Data Mining of Traffic Events from Twitter</a:t>
            </a:r>
          </a:p>
          <a:p>
            <a:pPr algn="l"/>
            <a:endParaRPr lang="en-US" sz="1100" b="1" i="0" dirty="0">
              <a:solidFill>
                <a:srgbClr val="000000"/>
              </a:solidFill>
              <a:effectLst/>
              <a:latin typeface="Arial" panose="020B0604020202020204" pitchFamily="34" charset="0"/>
            </a:endParaRPr>
          </a:p>
          <a:p>
            <a:r>
              <a:rPr lang="en-US" sz="1100" b="1" dirty="0">
                <a:solidFill>
                  <a:srgbClr val="000000"/>
                </a:solidFill>
                <a:latin typeface="Arial" panose="020B0604020202020204" pitchFamily="34" charset="0"/>
              </a:rPr>
              <a:t>Source: </a:t>
            </a:r>
            <a:r>
              <a:rPr lang="en-US" sz="1100" b="1" dirty="0">
                <a:solidFill>
                  <a:srgbClr val="000000"/>
                </a:solidFill>
                <a:latin typeface="Arial" panose="020B0604020202020204" pitchFamily="34" charset="0"/>
                <a:hlinkClick r:id="rId4"/>
              </a:rPr>
              <a:t>https://www.mdpi.com/1424-8220/21/9/2964</a:t>
            </a:r>
            <a:endParaRPr lang="en-US" sz="1100" b="1" dirty="0">
              <a:solidFill>
                <a:srgbClr val="000000"/>
              </a:solidFill>
              <a:latin typeface="Arial" panose="020B0604020202020204" pitchFamily="34" charset="0"/>
            </a:endParaRPr>
          </a:p>
          <a:p>
            <a:endParaRPr lang="en-US" sz="1100" b="1"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466886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136A3-A146-253E-FBB9-BC14DC87F391}"/>
              </a:ext>
            </a:extLst>
          </p:cNvPr>
          <p:cNvSpPr>
            <a:spLocks noGrp="1"/>
          </p:cNvSpPr>
          <p:nvPr>
            <p:ph type="title"/>
          </p:nvPr>
        </p:nvSpPr>
        <p:spPr>
          <a:xfrm>
            <a:off x="406695" y="359665"/>
            <a:ext cx="11160464" cy="1097280"/>
          </a:xfrm>
        </p:spPr>
        <p:txBody>
          <a:bodyPr>
            <a:noAutofit/>
          </a:bodyPr>
          <a:lstStyle/>
          <a:p>
            <a:r>
              <a:rPr lang="en-US" sz="3200" dirty="0">
                <a:latin typeface="Arial" panose="020B0604020202020204" pitchFamily="34" charset="0"/>
                <a:cs typeface="Arial" panose="020B0604020202020204" pitchFamily="34" charset="0"/>
              </a:rPr>
              <a:t>Clustering &amp; communities in traffic (Shenzhen example)</a:t>
            </a:r>
          </a:p>
        </p:txBody>
      </p:sp>
      <p:pic>
        <p:nvPicPr>
          <p:cNvPr id="14338" name="Picture 2" descr="Details are in the caption following the image">
            <a:extLst>
              <a:ext uri="{FF2B5EF4-FFF2-40B4-BE49-F238E27FC236}">
                <a16:creationId xmlns:a16="http://schemas.microsoft.com/office/drawing/2014/main" id="{FF060764-AF88-F223-172C-A2580FC4F1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2159" y="1335025"/>
            <a:ext cx="5715000" cy="36766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BB24558-818F-1FBA-691F-1F967503923F}"/>
              </a:ext>
            </a:extLst>
          </p:cNvPr>
          <p:cNvSpPr txBox="1"/>
          <p:nvPr/>
        </p:nvSpPr>
        <p:spPr>
          <a:xfrm>
            <a:off x="5852159" y="5267325"/>
            <a:ext cx="6096000" cy="1569660"/>
          </a:xfrm>
          <a:prstGeom prst="rect">
            <a:avLst/>
          </a:prstGeom>
          <a:noFill/>
        </p:spPr>
        <p:txBody>
          <a:bodyPr wrap="square">
            <a:spAutoFit/>
          </a:bodyPr>
          <a:lstStyle/>
          <a:p>
            <a:r>
              <a:rPr lang="en-US" b="0" i="0" dirty="0">
                <a:solidFill>
                  <a:srgbClr val="000000"/>
                </a:solidFill>
                <a:effectLst/>
                <a:latin typeface="Arial" panose="020B0604020202020204" pitchFamily="34" charset="0"/>
                <a:cs typeface="Arial" panose="020B0604020202020204" pitchFamily="34" charset="0"/>
              </a:rPr>
              <a:t>Clustering example </a:t>
            </a:r>
            <a:r>
              <a:rPr lang="en-US" dirty="0">
                <a:solidFill>
                  <a:srgbClr val="000000"/>
                </a:solidFill>
                <a:latin typeface="Arial" panose="020B0604020202020204" pitchFamily="34" charset="0"/>
                <a:cs typeface="Arial" panose="020B0604020202020204" pitchFamily="34" charset="0"/>
              </a:rPr>
              <a:t>t</a:t>
            </a:r>
            <a:r>
              <a:rPr lang="en-US" b="0" i="0" dirty="0">
                <a:solidFill>
                  <a:srgbClr val="000000"/>
                </a:solidFill>
                <a:effectLst/>
                <a:latin typeface="Arial" panose="020B0604020202020204" pitchFamily="34" charset="0"/>
                <a:cs typeface="Arial" panose="020B0604020202020204" pitchFamily="34" charset="0"/>
              </a:rPr>
              <a:t>ravel patterns of taxi trajectory data collected on workday in Shenzhen city</a:t>
            </a:r>
            <a:r>
              <a:rPr lang="en-US" dirty="0">
                <a:solidFill>
                  <a:srgbClr val="000000"/>
                </a:solidFill>
                <a:latin typeface="Arial" panose="020B0604020202020204" pitchFamily="34" charset="0"/>
                <a:cs typeface="Arial" panose="020B0604020202020204" pitchFamily="34" charset="0"/>
              </a:rPr>
              <a:t>, China. </a:t>
            </a:r>
          </a:p>
          <a:p>
            <a:endParaRPr lang="en-US" dirty="0">
              <a:solidFill>
                <a:srgbClr val="000000"/>
              </a:solidFill>
              <a:latin typeface="Arial" panose="020B0604020202020204" pitchFamily="34" charset="0"/>
              <a:cs typeface="Arial" panose="020B0604020202020204" pitchFamily="34" charset="0"/>
            </a:endParaRPr>
          </a:p>
          <a:p>
            <a:r>
              <a:rPr lang="en-US" sz="1200" b="1" dirty="0">
                <a:solidFill>
                  <a:srgbClr val="000000"/>
                </a:solidFill>
                <a:latin typeface="Arial" panose="020B0604020202020204" pitchFamily="34" charset="0"/>
                <a:cs typeface="Arial" panose="020B0604020202020204" pitchFamily="34" charset="0"/>
              </a:rPr>
              <a:t>Source: </a:t>
            </a:r>
            <a:r>
              <a:rPr lang="en-US" sz="1200" dirty="0">
                <a:latin typeface="Arial" panose="020B0604020202020204" pitchFamily="34" charset="0"/>
                <a:cs typeface="Arial" panose="020B0604020202020204" pitchFamily="34" charset="0"/>
                <a:hlinkClick r:id="rId4"/>
              </a:rPr>
              <a:t>An Improved Fuzzy Trajectory Clustering Method for Exploring Urban Travel Patterns</a:t>
            </a:r>
            <a:endParaRPr lang="en-US" sz="1200"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11" name="Rectangle 3">
            <a:extLst>
              <a:ext uri="{FF2B5EF4-FFF2-40B4-BE49-F238E27FC236}">
                <a16:creationId xmlns:a16="http://schemas.microsoft.com/office/drawing/2014/main" id="{81AD753E-CDC8-0A5C-BCE9-0BA60D5148AA}"/>
              </a:ext>
            </a:extLst>
          </p:cNvPr>
          <p:cNvSpPr>
            <a:spLocks noChangeArrowheads="1"/>
          </p:cNvSpPr>
          <p:nvPr/>
        </p:nvSpPr>
        <p:spPr bwMode="auto">
          <a:xfrm>
            <a:off x="134112" y="1865068"/>
            <a:ext cx="571500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Traffic naturally forms </a:t>
            </a:r>
            <a:r>
              <a:rPr kumimoji="0" lang="en-US" altLang="en-US" sz="1800" b="1" i="1" u="none" strike="noStrike" cap="none" normalizeH="0" baseline="0" dirty="0">
                <a:ln>
                  <a:noFill/>
                </a:ln>
                <a:solidFill>
                  <a:schemeClr val="tx1"/>
                </a:solidFill>
                <a:effectLst/>
                <a:latin typeface="Arial" panose="020B0604020202020204" pitchFamily="34" charset="0"/>
              </a:rPr>
              <a:t>clusters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a:t>
            </a:r>
            <a:r>
              <a:rPr kumimoji="0" lang="en-US" altLang="en-US" sz="1800" b="0" i="0" u="none" strike="noStrike" cap="none" normalizeH="0" baseline="0" dirty="0">
                <a:ln>
                  <a:noFill/>
                </a:ln>
                <a:solidFill>
                  <a:schemeClr val="tx1"/>
                </a:solidFill>
                <a:effectLst/>
                <a:latin typeface="Arial" panose="020B0604020202020204" pitchFamily="34" charset="0"/>
              </a:rPr>
              <a:t> local regions of dense interaction.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Community detection groups intersections that influence each other most.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Helps identify </a:t>
            </a:r>
            <a:r>
              <a:rPr kumimoji="0" lang="en-US" altLang="en-US" sz="1800" b="1" i="0" u="none" strike="noStrike" cap="none" normalizeH="0" baseline="0" dirty="0">
                <a:ln>
                  <a:noFill/>
                </a:ln>
                <a:solidFill>
                  <a:schemeClr val="tx1"/>
                </a:solidFill>
                <a:effectLst/>
                <a:latin typeface="Arial" panose="020B0604020202020204" pitchFamily="34" charset="0"/>
              </a:rPr>
              <a:t>functional zones </a:t>
            </a:r>
            <a:r>
              <a:rPr kumimoji="0" lang="en-US" altLang="en-US" sz="1800" b="0" i="0" u="none" strike="noStrike" cap="none" normalizeH="0" baseline="0" dirty="0">
                <a:ln>
                  <a:noFill/>
                </a:ln>
                <a:solidFill>
                  <a:schemeClr val="tx1"/>
                </a:solidFill>
                <a:effectLst/>
                <a:latin typeface="Arial" panose="020B0604020202020204" pitchFamily="34" charset="0"/>
              </a:rPr>
              <a:t>— neighborhoods, business areas, school traffic loops.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83895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789976D-B996-10AB-18A9-E9FCA846027F}"/>
              </a:ext>
            </a:extLst>
          </p:cNvPr>
          <p:cNvSpPr txBox="1"/>
          <p:nvPr/>
        </p:nvSpPr>
        <p:spPr>
          <a:xfrm>
            <a:off x="536448" y="304425"/>
            <a:ext cx="9631680" cy="707886"/>
          </a:xfrm>
          <a:prstGeom prst="rect">
            <a:avLst/>
          </a:prstGeom>
          <a:noFill/>
        </p:spPr>
        <p:txBody>
          <a:bodyPr wrap="square">
            <a:spAutoFit/>
          </a:bodyPr>
          <a:lstStyle/>
          <a:p>
            <a:r>
              <a:rPr kumimoji="0" lang="en-US" sz="4000" b="1" i="0" u="none" strike="noStrike" kern="1200" cap="none" spc="0" normalizeH="0" baseline="0" noProof="0" dirty="0">
                <a:ln>
                  <a:noFill/>
                </a:ln>
                <a:solidFill>
                  <a:prstClr val="black"/>
                </a:solidFill>
                <a:effectLst/>
                <a:uLnTx/>
                <a:uFillTx/>
                <a:latin typeface="Arial" panose="020B0604020202020204" pitchFamily="34" charset="0"/>
                <a:ea typeface="+mj-ea"/>
                <a:cs typeface="Arial" panose="020B0604020202020204" pitchFamily="34" charset="0"/>
              </a:rPr>
              <a:t>Clustering &amp; communities in traffic (2)</a:t>
            </a:r>
            <a:endParaRPr lang="en-US" dirty="0"/>
          </a:p>
        </p:txBody>
      </p:sp>
      <p:pic>
        <p:nvPicPr>
          <p:cNvPr id="1026" name="Picture 2" descr="figure 6">
            <a:extLst>
              <a:ext uri="{FF2B5EF4-FFF2-40B4-BE49-F238E27FC236}">
                <a16:creationId xmlns:a16="http://schemas.microsoft.com/office/drawing/2014/main" id="{8A2A2746-A1C3-62A1-8244-1F4EFA6C7371}"/>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338570" y="2097419"/>
            <a:ext cx="5213350" cy="32573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49AE58E-64B7-3ABD-090B-5BD0C3AFB491}"/>
              </a:ext>
            </a:extLst>
          </p:cNvPr>
          <p:cNvSpPr txBox="1"/>
          <p:nvPr/>
        </p:nvSpPr>
        <p:spPr>
          <a:xfrm>
            <a:off x="536448" y="5455296"/>
            <a:ext cx="11119104" cy="1138773"/>
          </a:xfrm>
          <a:prstGeom prst="rect">
            <a:avLst/>
          </a:prstGeom>
          <a:noFill/>
        </p:spPr>
        <p:txBody>
          <a:bodyPr wrap="square">
            <a:spAutoFit/>
          </a:bodyPr>
          <a:lstStyle/>
          <a:p>
            <a:r>
              <a:rPr lang="en-US" b="0" i="0" dirty="0">
                <a:solidFill>
                  <a:srgbClr val="333333"/>
                </a:solidFill>
                <a:effectLst/>
                <a:latin typeface="Arial" panose="020B0604020202020204" pitchFamily="34" charset="0"/>
                <a:cs typeface="Arial" panose="020B0604020202020204" pitchFamily="34" charset="0"/>
              </a:rPr>
              <a:t>The nodes belonging to each detected community and the neighborhood polygon generated from those nodes using , 300 m subgraphs, and all variables. </a:t>
            </a:r>
          </a:p>
          <a:p>
            <a:endParaRPr lang="en-US" b="0" i="0" dirty="0">
              <a:solidFill>
                <a:srgbClr val="333333"/>
              </a:solidFill>
              <a:effectLst/>
              <a:latin typeface="Arial" panose="020B0604020202020204" pitchFamily="34" charset="0"/>
              <a:cs typeface="Arial" panose="020B0604020202020204" pitchFamily="34" charset="0"/>
            </a:endParaRPr>
          </a:p>
          <a:p>
            <a:r>
              <a:rPr lang="en-US" sz="1400" b="1" dirty="0">
                <a:solidFill>
                  <a:srgbClr val="333333"/>
                </a:solidFill>
                <a:latin typeface="Arial" panose="020B0604020202020204" pitchFamily="34" charset="0"/>
                <a:cs typeface="Arial" panose="020B0604020202020204" pitchFamily="34" charset="0"/>
              </a:rPr>
              <a:t>Source: </a:t>
            </a:r>
            <a:r>
              <a:rPr lang="en-US" sz="1400" dirty="0">
                <a:solidFill>
                  <a:srgbClr val="333333"/>
                </a:solidFill>
                <a:latin typeface="Arial" panose="020B0604020202020204" pitchFamily="34" charset="0"/>
                <a:cs typeface="Arial" panose="020B0604020202020204" pitchFamily="34" charset="0"/>
                <a:hlinkClick r:id="rId4"/>
              </a:rPr>
              <a:t>Neighborhood discovery via augmented network community structure</a:t>
            </a:r>
            <a:endParaRPr lang="en-US" sz="1400" b="0" i="0" dirty="0">
              <a:solidFill>
                <a:srgbClr val="333333"/>
              </a:solidFill>
              <a:effectLst/>
              <a:latin typeface="Arial" panose="020B0604020202020204" pitchFamily="34" charset="0"/>
              <a:cs typeface="Arial" panose="020B0604020202020204" pitchFamily="34" charset="0"/>
            </a:endParaRPr>
          </a:p>
        </p:txBody>
      </p:sp>
      <p:pic>
        <p:nvPicPr>
          <p:cNvPr id="1030" name="Picture 6" descr="figure 8">
            <a:extLst>
              <a:ext uri="{FF2B5EF4-FFF2-40B4-BE49-F238E27FC236}">
                <a16:creationId xmlns:a16="http://schemas.microsoft.com/office/drawing/2014/main" id="{9635CA96-4AF3-8104-2AE7-7C5EF1A26BAF}"/>
              </a:ext>
            </a:extLst>
          </p:cNvPr>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639762" y="2097899"/>
            <a:ext cx="5211762" cy="32564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FFC89A4-FD16-6301-2C01-369352850A3E}"/>
              </a:ext>
            </a:extLst>
          </p:cNvPr>
          <p:cNvSpPr txBox="1"/>
          <p:nvPr/>
        </p:nvSpPr>
        <p:spPr>
          <a:xfrm>
            <a:off x="639762" y="1402704"/>
            <a:ext cx="10796333"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Tokyo road data </a:t>
            </a: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from data about roads and intersections to detecting communities (neighborhoods)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48016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65BDFD2B-4ABF-630B-9DBD-067273C0CEC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585068" y="2033006"/>
            <a:ext cx="7460628" cy="4177952"/>
          </a:xfrm>
        </p:spPr>
      </p:pic>
      <p:sp>
        <p:nvSpPr>
          <p:cNvPr id="5" name="Title 1">
            <a:extLst>
              <a:ext uri="{FF2B5EF4-FFF2-40B4-BE49-F238E27FC236}">
                <a16:creationId xmlns:a16="http://schemas.microsoft.com/office/drawing/2014/main" id="{482EE328-AE93-7297-FDCF-5741F0A957F0}"/>
              </a:ext>
            </a:extLst>
          </p:cNvPr>
          <p:cNvSpPr>
            <a:spLocks noGrp="1"/>
          </p:cNvSpPr>
          <p:nvPr>
            <p:ph type="title"/>
          </p:nvPr>
        </p:nvSpPr>
        <p:spPr>
          <a:xfrm>
            <a:off x="639763" y="311150"/>
            <a:ext cx="10891837" cy="1096963"/>
          </a:xfrm>
        </p:spPr>
        <p:txBody>
          <a:bodyPr>
            <a:normAutofit/>
          </a:bodyPr>
          <a:lstStyle/>
          <a:p>
            <a:r>
              <a:rPr lang="en-US" b="0" dirty="0">
                <a:latin typeface="Arial" panose="020B0604020202020204" pitchFamily="34" charset="0"/>
                <a:cs typeface="Arial" panose="020B0604020202020204" pitchFamily="34" charset="0"/>
              </a:rPr>
              <a:t>Cars as talking nodes </a:t>
            </a:r>
            <a:r>
              <a:rPr lang="en-US" b="0" dirty="0">
                <a:latin typeface="Arial" panose="020B0604020202020204" pitchFamily="34" charset="0"/>
                <a:cs typeface="Arial" panose="020B0604020202020204" pitchFamily="34" charset="0"/>
                <a:sym typeface="Wingdings" panose="05000000000000000000" pitchFamily="2" charset="2"/>
              </a:rPr>
              <a:t> Smart Mobility </a:t>
            </a:r>
            <a:endParaRPr lang="en-US" b="0" dirty="0">
              <a:latin typeface="Arial" panose="020B0604020202020204" pitchFamily="34" charset="0"/>
              <a:cs typeface="Arial" panose="020B0604020202020204" pitchFamily="34" charset="0"/>
            </a:endParaRPr>
          </a:p>
        </p:txBody>
      </p:sp>
      <p:sp>
        <p:nvSpPr>
          <p:cNvPr id="6" name="Rectangle 1">
            <a:extLst>
              <a:ext uri="{FF2B5EF4-FFF2-40B4-BE49-F238E27FC236}">
                <a16:creationId xmlns:a16="http://schemas.microsoft.com/office/drawing/2014/main" id="{39C45616-86E6-7DE8-C8C4-3513AE04E789}"/>
              </a:ext>
            </a:extLst>
          </p:cNvPr>
          <p:cNvSpPr>
            <a:spLocks noChangeArrowheads="1"/>
          </p:cNvSpPr>
          <p:nvPr/>
        </p:nvSpPr>
        <p:spPr bwMode="auto">
          <a:xfrm>
            <a:off x="259134" y="2033006"/>
            <a:ext cx="424059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Vehicles form temporary communication networks.</a:t>
            </a:r>
          </a:p>
          <a:p>
            <a:pPr marL="0" marR="0" lvl="0" indent="0" algn="l" defTabSz="914400" rtl="0" eaLnBrk="0" fontAlgn="base" latinLnBrk="0" hangingPunct="0">
              <a:lnSpc>
                <a:spcPct val="100000"/>
              </a:lnSpc>
              <a:spcBef>
                <a:spcPct val="0"/>
              </a:spcBef>
              <a:spcAft>
                <a:spcPct val="0"/>
              </a:spcAft>
              <a:buClrTx/>
              <a:buSzTx/>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Traffic jams are avoided. No more need for traffic lights,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Data flows faster than traffic itself.</a:t>
            </a:r>
          </a:p>
          <a:p>
            <a:pPr marL="0" marR="0" lvl="0" indent="0" algn="l" defTabSz="914400" rtl="0" eaLnBrk="0" fontAlgn="base" latinLnBrk="0" hangingPunct="0">
              <a:lnSpc>
                <a:spcPct val="100000"/>
              </a:lnSpc>
              <a:spcBef>
                <a:spcPct val="0"/>
              </a:spcBef>
              <a:spcAft>
                <a:spcPct val="0"/>
              </a:spcAft>
              <a:buClrTx/>
              <a:buSzTx/>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The goal </a:t>
            </a: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No more human drivers?</a:t>
            </a:r>
          </a:p>
          <a:p>
            <a:pPr marL="0" marR="0" lvl="0" indent="0" algn="l" defTabSz="914400" rtl="0" eaLnBrk="0" fontAlgn="base" latinLnBrk="0" hangingPunct="0">
              <a:lnSpc>
                <a:spcPct val="100000"/>
              </a:lnSpc>
              <a:spcBef>
                <a:spcPct val="0"/>
              </a:spcBef>
              <a:spcAft>
                <a:spcPct val="0"/>
              </a:spcAft>
              <a:buClrTx/>
              <a:buSzTx/>
              <a:tabLst/>
            </a:pPr>
            <a:endParaRPr lang="en-US" altLang="en-US" dirty="0">
              <a:latin typeface="Arial" panose="020B0604020202020204" pitchFamily="34" charset="0"/>
              <a:sym typeface="Wingdings" panose="05000000000000000000" pitchFamily="2" charset="2"/>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r>
              <a:rPr kumimoji="0" lang="en-US" altLang="en-US" sz="1800" b="1" i="0" u="none" strike="noStrike" cap="none" normalizeH="0" baseline="0" dirty="0">
                <a:ln>
                  <a:noFill/>
                </a:ln>
                <a:solidFill>
                  <a:schemeClr val="tx1"/>
                </a:solidFill>
                <a:effectLst/>
                <a:latin typeface="Arial" panose="020B0604020202020204" pitchFamily="34" charset="0"/>
                <a:sym typeface="Wingdings" panose="05000000000000000000" pitchFamily="2" charset="2"/>
              </a:rPr>
              <a:t>V2X communication systems </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2" name="TextBox 11">
            <a:extLst>
              <a:ext uri="{FF2B5EF4-FFF2-40B4-BE49-F238E27FC236}">
                <a16:creationId xmlns:a16="http://schemas.microsoft.com/office/drawing/2014/main" id="{E61A9580-99AD-CE53-B18E-41E215C5A726}"/>
              </a:ext>
            </a:extLst>
          </p:cNvPr>
          <p:cNvSpPr txBox="1"/>
          <p:nvPr/>
        </p:nvSpPr>
        <p:spPr>
          <a:xfrm>
            <a:off x="4585068" y="6210958"/>
            <a:ext cx="6096000" cy="461665"/>
          </a:xfrm>
          <a:prstGeom prst="rect">
            <a:avLst/>
          </a:prstGeom>
          <a:noFill/>
        </p:spPr>
        <p:txBody>
          <a:bodyPr wrap="square">
            <a:spAutoFit/>
          </a:bodyPr>
          <a:lstStyle/>
          <a:p>
            <a:r>
              <a:rPr lang="en-US" sz="1200" b="1" dirty="0">
                <a:latin typeface="Arial" panose="020B0604020202020204" pitchFamily="34" charset="0"/>
                <a:cs typeface="Arial" panose="020B0604020202020204" pitchFamily="34" charset="0"/>
              </a:rPr>
              <a:t>Source: </a:t>
            </a:r>
            <a:r>
              <a:rPr lang="en-US" sz="1200" dirty="0">
                <a:latin typeface="Arial" panose="020B0604020202020204" pitchFamily="34" charset="0"/>
                <a:cs typeface="Arial" panose="020B0604020202020204" pitchFamily="34" charset="0"/>
                <a:hlinkClick r:id="rId4"/>
              </a:rPr>
              <a:t>https://youtu.be/iHzzSao6ypE?si=MTd0sIdgTTfpdaXd</a:t>
            </a:r>
            <a:endParaRPr lang="en-US" sz="1200" dirty="0">
              <a:latin typeface="Arial" panose="020B0604020202020204" pitchFamily="34" charset="0"/>
              <a:cs typeface="Arial" panose="020B0604020202020204" pitchFamily="34" charset="0"/>
            </a:endParaRPr>
          </a:p>
          <a:p>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9312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ECD7C042-DAAB-1A39-B54A-6CC54B7B1B42}"/>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7C70B07-599D-0C02-1441-FD5D0AF484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E5A92C9D-A71A-16FC-677F-4E276D40645A}"/>
              </a:ext>
            </a:extLst>
          </p:cNvPr>
          <p:cNvSpPr>
            <a:spLocks noGrp="1"/>
          </p:cNvSpPr>
          <p:nvPr>
            <p:ph type="ctrTitle"/>
          </p:nvPr>
        </p:nvSpPr>
        <p:spPr>
          <a:xfrm>
            <a:off x="138023" y="1733968"/>
            <a:ext cx="4494938" cy="2947749"/>
          </a:xfrm>
          <a:solidFill>
            <a:schemeClr val="tx1">
              <a:lumMod val="65000"/>
              <a:lumOff val="35000"/>
            </a:schemeClr>
          </a:solidFill>
        </p:spPr>
        <p:txBody>
          <a:bodyPr anchor="t">
            <a:normAutofit/>
          </a:bodyPr>
          <a:lstStyle/>
          <a:p>
            <a:pPr lvl="0">
              <a:lnSpc>
                <a:spcPct val="120000"/>
              </a:lnSpc>
              <a:spcBef>
                <a:spcPts val="1000"/>
              </a:spcBef>
              <a:buSzPct val="87000"/>
            </a:pPr>
            <a:r>
              <a:rPr lang="en-US" sz="5100" b="0" dirty="0">
                <a:solidFill>
                  <a:srgbClr val="FFFFFF"/>
                </a:solidFill>
                <a:latin typeface="Arial" panose="020B0604020202020204" pitchFamily="34" charset="0"/>
                <a:cs typeface="Arial" panose="020B0604020202020204" pitchFamily="34" charset="0"/>
              </a:rPr>
              <a:t>Thank you for your attention!</a:t>
            </a:r>
            <a:br>
              <a:rPr lang="en-US" sz="5100" b="0" dirty="0">
                <a:solidFill>
                  <a:srgbClr val="FFFFFF"/>
                </a:solidFill>
                <a:latin typeface="Arial" panose="020B0604020202020204" pitchFamily="34" charset="0"/>
                <a:cs typeface="Arial" panose="020B0604020202020204" pitchFamily="34" charset="0"/>
              </a:rPr>
            </a:br>
            <a:r>
              <a:rPr lang="en-US" sz="5100" b="0" dirty="0">
                <a:solidFill>
                  <a:srgbClr val="FFFFFF"/>
                </a:solidFill>
                <a:latin typeface="Arial" panose="020B0604020202020204" pitchFamily="34" charset="0"/>
                <a:cs typeface="Arial" panose="020B0604020202020204" pitchFamily="34" charset="0"/>
              </a:rPr>
              <a:t>Q&amp;A Session</a:t>
            </a:r>
            <a:endParaRPr lang="en-US" sz="5100" dirty="0">
              <a:solidFill>
                <a:srgbClr val="FFFFFF"/>
              </a:solidFill>
            </a:endParaRPr>
          </a:p>
        </p:txBody>
      </p:sp>
      <p:cxnSp>
        <p:nvCxnSpPr>
          <p:cNvPr id="19" name="Straight Connector 18">
            <a:extLst>
              <a:ext uri="{FF2B5EF4-FFF2-40B4-BE49-F238E27FC236}">
                <a16:creationId xmlns:a16="http://schemas.microsoft.com/office/drawing/2014/main" id="{BFA55D47-9D46-452E-8115-C8BAD0475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95436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0C809F2-0E34-0637-1AD1-F1CA4E8ABC5E}"/>
              </a:ext>
            </a:extLst>
          </p:cNvPr>
          <p:cNvSpPr txBox="1"/>
          <p:nvPr/>
        </p:nvSpPr>
        <p:spPr>
          <a:xfrm>
            <a:off x="9393382" y="5965448"/>
            <a:ext cx="2798618" cy="892552"/>
          </a:xfrm>
          <a:prstGeom prst="rect">
            <a:avLst/>
          </a:prstGeom>
          <a:solidFill>
            <a:schemeClr val="tx1">
              <a:lumMod val="65000"/>
              <a:lumOff val="3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Grandview Display"/>
                <a:ea typeface="+mn-ea"/>
                <a:cs typeface="+mn-cs"/>
              </a:rPr>
              <a:t>Daria-Maria Mesesan</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Grandview Display"/>
                <a:ea typeface="+mn-ea"/>
                <a:cs typeface="+mn-cs"/>
              </a:rPr>
              <a:t>BMDC, Social Networks Analysis</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Grandview Display"/>
                <a:ea typeface="+mn-ea"/>
                <a:cs typeface="+mn-cs"/>
              </a:rPr>
              <a:t>20.10.2025</a:t>
            </a:r>
          </a:p>
        </p:txBody>
      </p:sp>
    </p:spTree>
    <p:extLst>
      <p:ext uri="{BB962C8B-B14F-4D97-AF65-F5344CB8AC3E}">
        <p14:creationId xmlns:p14="http://schemas.microsoft.com/office/powerpoint/2010/main" val="417076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73B73-4358-19A9-EEC8-1FEFB030F0AD}"/>
              </a:ext>
            </a:extLst>
          </p:cNvPr>
          <p:cNvSpPr>
            <a:spLocks noGrp="1"/>
          </p:cNvSpPr>
          <p:nvPr>
            <p:ph type="title"/>
          </p:nvPr>
        </p:nvSpPr>
        <p:spPr>
          <a:xfrm>
            <a:off x="562442" y="278806"/>
            <a:ext cx="10349974" cy="759124"/>
          </a:xfrm>
        </p:spPr>
        <p:txBody>
          <a:bodyPr/>
          <a:lstStyle/>
          <a:p>
            <a:r>
              <a:rPr lang="en-US" b="0" dirty="0">
                <a:latin typeface="Arial" panose="020B0604020202020204" pitchFamily="34" charset="0"/>
                <a:cs typeface="Arial" panose="020B0604020202020204" pitchFamily="34" charset="0"/>
              </a:rPr>
              <a:t>Traffic behaves like a social network (1)</a:t>
            </a:r>
          </a:p>
        </p:txBody>
      </p:sp>
      <p:sp>
        <p:nvSpPr>
          <p:cNvPr id="4" name="Rectangle 1">
            <a:extLst>
              <a:ext uri="{FF2B5EF4-FFF2-40B4-BE49-F238E27FC236}">
                <a16:creationId xmlns:a16="http://schemas.microsoft.com/office/drawing/2014/main" id="{C05BCC1F-1681-46A6-EB92-7547F2AF89AC}"/>
              </a:ext>
            </a:extLst>
          </p:cNvPr>
          <p:cNvSpPr>
            <a:spLocks noGrp="1" noChangeArrowheads="1"/>
          </p:cNvSpPr>
          <p:nvPr>
            <p:ph idx="1"/>
          </p:nvPr>
        </p:nvSpPr>
        <p:spPr bwMode="auto">
          <a:xfrm>
            <a:off x="562442" y="1132143"/>
            <a:ext cx="8400056"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SzTx/>
              <a:buNone/>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nodes  </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sym typeface="Wingdings" panose="05000000000000000000" pitchFamily="2" charset="2"/>
              </a:rPr>
              <a: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vehicles and intersections </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SzTx/>
              <a:buNone/>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edges  </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sym typeface="Wingdings" panose="05000000000000000000" pitchFamily="2" charset="2"/>
              </a:rPr>
              <a: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roads - </a:t>
            </a:r>
            <a:r>
              <a:rPr lang="en-US" sz="1800" dirty="0">
                <a:latin typeface="Arial" panose="020B0604020202020204" pitchFamily="34" charset="0"/>
                <a:cs typeface="Arial" panose="020B0604020202020204" pitchFamily="34" charset="0"/>
              </a:rPr>
              <a:t>communication or distance between intersections or vehicles</a:t>
            </a:r>
          </a:p>
          <a:p>
            <a:pPr marL="0" lvl="0" indent="0" eaLnBrk="0" fontAlgn="base" hangingPunct="0">
              <a:lnSpc>
                <a:spcPct val="100000"/>
              </a:lnSpc>
              <a:spcBef>
                <a:spcPct val="0"/>
              </a:spcBef>
              <a:spcAft>
                <a:spcPct val="0"/>
              </a:spcAft>
              <a:buSzTx/>
              <a:buNone/>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weight </a:t>
            </a:r>
            <a:r>
              <a:rPr lang="en-US" altLang="en-US" sz="1800" dirty="0">
                <a:latin typeface="Arial" panose="020B0604020202020204" pitchFamily="34" charset="0"/>
                <a:cs typeface="Arial" panose="020B0604020202020204" pitchFamily="34" charset="0"/>
                <a:sym typeface="Wingdings" panose="05000000000000000000" pitchFamily="2" charset="2"/>
              </a:rPr>
              <a: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Each edge has attributes like speed, travel time, distance or reliability</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Vehicle flow = information exchange</a:t>
            </a:r>
          </a:p>
          <a:p>
            <a:pPr marL="0" marR="0" lvl="0" indent="0" algn="l" defTabSz="914400" rtl="0" eaLnBrk="0" fontAlgn="base" latinLnBrk="0" hangingPunct="0">
              <a:lnSpc>
                <a:spcPct val="100000"/>
              </a:lnSpc>
              <a:spcBef>
                <a:spcPct val="0"/>
              </a:spcBef>
              <a:spcAft>
                <a:spcPct val="0"/>
              </a:spcAft>
              <a:buClrTx/>
              <a:buSzTx/>
              <a:buNone/>
              <a:tabLst/>
            </a:pP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cs typeface="Arial" panose="020B0604020202020204" pitchFamily="34" charset="0"/>
              </a:rPr>
              <a:t>Traffic = a moving social network.</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descr="Hackl, J., Adey, B.T. Estimation of traffic flow changes using networks in networks approaches. Appl Netw Sci 4, 28 (2019). https://doi.org/10.1007/s41109-019-0139-y">
            <a:extLst>
              <a:ext uri="{FF2B5EF4-FFF2-40B4-BE49-F238E27FC236}">
                <a16:creationId xmlns:a16="http://schemas.microsoft.com/office/drawing/2014/main" id="{48385522-1FC1-D66B-6CF9-F59580AAAB86}"/>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45" y="3163468"/>
            <a:ext cx="8090996" cy="3200963"/>
          </a:xfrm>
          <a:prstGeom prst="rect">
            <a:avLst/>
          </a:prstGeom>
        </p:spPr>
      </p:pic>
      <p:sp>
        <p:nvSpPr>
          <p:cNvPr id="9" name="TextBox 8">
            <a:extLst>
              <a:ext uri="{FF2B5EF4-FFF2-40B4-BE49-F238E27FC236}">
                <a16:creationId xmlns:a16="http://schemas.microsoft.com/office/drawing/2014/main" id="{F3BEC45B-2918-01BC-BD29-4E3661AF5B56}"/>
              </a:ext>
            </a:extLst>
          </p:cNvPr>
          <p:cNvSpPr txBox="1"/>
          <p:nvPr/>
        </p:nvSpPr>
        <p:spPr>
          <a:xfrm>
            <a:off x="8665711" y="3429000"/>
            <a:ext cx="3325855" cy="2608406"/>
          </a:xfrm>
          <a:prstGeom prst="rect">
            <a:avLst/>
          </a:prstGeom>
          <a:noFill/>
        </p:spPr>
        <p:txBody>
          <a:bodyPr wrap="square">
            <a:spAutoFit/>
          </a:bodyPr>
          <a:lstStyle/>
          <a:p>
            <a:pPr algn="just">
              <a:buNone/>
            </a:pPr>
            <a:r>
              <a:rPr lang="en-US" sz="1200" b="1" dirty="0">
                <a:latin typeface="Arial" panose="020B0604020202020204" pitchFamily="34" charset="0"/>
                <a:cs typeface="Arial" panose="020B0604020202020204" pitchFamily="34" charset="0"/>
              </a:rPr>
              <a:t>The figure comparing two traffic networks</a:t>
            </a:r>
            <a:r>
              <a:rPr lang="en-US" sz="1200" dirty="0">
                <a:latin typeface="Arial" panose="020B0604020202020204" pitchFamily="34" charset="0"/>
                <a:cs typeface="Arial" panose="020B0604020202020204" pitchFamily="34" charset="0"/>
              </a:rPr>
              <a:t>:</a:t>
            </a:r>
          </a:p>
          <a:p>
            <a:pPr algn="just">
              <a:buNone/>
            </a:pPr>
            <a:endParaRPr lang="en-US" sz="1200" dirty="0">
              <a:latin typeface="Arial" panose="020B0604020202020204" pitchFamily="34" charset="0"/>
              <a:cs typeface="Arial" panose="020B0604020202020204" pitchFamily="34" charset="0"/>
            </a:endParaRPr>
          </a:p>
          <a:p>
            <a:pPr marL="228600" indent="-228600" algn="just">
              <a:buAutoNum type="alphaLcParenBoth"/>
            </a:pPr>
            <a:r>
              <a:rPr lang="en-US" sz="1200" b="1" dirty="0">
                <a:latin typeface="Arial" panose="020B0604020202020204" pitchFamily="34" charset="0"/>
                <a:cs typeface="Arial" panose="020B0604020202020204" pitchFamily="34" charset="0"/>
              </a:rPr>
              <a:t>Sioux Falls </a:t>
            </a:r>
            <a:r>
              <a:rPr lang="en-US" sz="1200" dirty="0">
                <a:latin typeface="Arial" panose="020B0604020202020204" pitchFamily="34" charset="0"/>
                <a:cs typeface="Arial" panose="020B0604020202020204" pitchFamily="34" charset="0"/>
              </a:rPr>
              <a:t>— grid-like, regular road structure</a:t>
            </a:r>
          </a:p>
          <a:p>
            <a:pPr marL="228600" indent="-228600" algn="just">
              <a:buAutoNum type="alphaLcParenBoth"/>
            </a:pPr>
            <a:endParaRPr lang="en-US" sz="1200" dirty="0">
              <a:latin typeface="Arial" panose="020B0604020202020204" pitchFamily="34" charset="0"/>
              <a:cs typeface="Arial" panose="020B0604020202020204" pitchFamily="34" charset="0"/>
            </a:endParaRPr>
          </a:p>
          <a:p>
            <a:pPr algn="just"/>
            <a:r>
              <a:rPr lang="en-US" sz="1200" b="1" i="1" dirty="0">
                <a:latin typeface="Arial" panose="020B0604020202020204" pitchFamily="34" charset="0"/>
                <a:cs typeface="Arial" panose="020B0604020202020204" pitchFamily="34" charset="0"/>
              </a:rPr>
              <a:t>(b)</a:t>
            </a:r>
            <a:r>
              <a:rPr lang="en-US" sz="1200" b="1" dirty="0">
                <a:latin typeface="Arial" panose="020B0604020202020204" pitchFamily="34" charset="0"/>
                <a:cs typeface="Arial" panose="020B0604020202020204" pitchFamily="34" charset="0"/>
              </a:rPr>
              <a:t> Chur </a:t>
            </a:r>
            <a:r>
              <a:rPr lang="en-US" sz="1200" dirty="0">
                <a:latin typeface="Arial" panose="020B0604020202020204" pitchFamily="34" charset="0"/>
                <a:cs typeface="Arial" panose="020B0604020202020204" pitchFamily="34" charset="0"/>
              </a:rPr>
              <a:t>— organic, irregular layout</a:t>
            </a:r>
          </a:p>
          <a:p>
            <a:pPr algn="just"/>
            <a:br>
              <a:rPr lang="en-US" sz="12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algn="just"/>
            <a:endParaRPr lang="en-US" sz="1200" dirty="0">
              <a:latin typeface="Arial" panose="020B0604020202020204" pitchFamily="34" charset="0"/>
              <a:cs typeface="Arial" panose="020B0604020202020204" pitchFamily="34" charset="0"/>
            </a:endParaRPr>
          </a:p>
          <a:p>
            <a:pPr algn="just"/>
            <a:endParaRPr lang="en-US" sz="1200" dirty="0">
              <a:latin typeface="Arial" panose="020B0604020202020204" pitchFamily="34" charset="0"/>
              <a:cs typeface="Arial" panose="020B0604020202020204" pitchFamily="34" charset="0"/>
            </a:endParaRPr>
          </a:p>
          <a:p>
            <a:pPr algn="just"/>
            <a:br>
              <a:rPr lang="en-US" sz="1200" dirty="0">
                <a:latin typeface="Arial" panose="020B0604020202020204" pitchFamily="34" charset="0"/>
                <a:cs typeface="Arial" panose="020B0604020202020204" pitchFamily="34" charset="0"/>
              </a:rPr>
            </a:br>
            <a:r>
              <a:rPr lang="en-US" sz="1050" b="1" dirty="0">
                <a:latin typeface="Arial" panose="020B0604020202020204" pitchFamily="34" charset="0"/>
                <a:cs typeface="Arial" panose="020B0604020202020204" pitchFamily="34" charset="0"/>
              </a:rPr>
              <a:t>Source: </a:t>
            </a:r>
            <a:r>
              <a:rPr lang="en-US" sz="1050" i="1" dirty="0">
                <a:latin typeface="Arial" panose="020B0604020202020204" pitchFamily="34" charset="0"/>
                <a:cs typeface="Arial" panose="020B0604020202020204" pitchFamily="34" charset="0"/>
              </a:rPr>
              <a:t>Applied Network Science (2019)- “Topological analysis of road networks and its implications for urban traffic modeling.”</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65078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8C2E81B-BD0C-6C82-A0C3-55C28D13F441}"/>
              </a:ext>
            </a:extLst>
          </p:cNvPr>
          <p:cNvSpPr txBox="1"/>
          <p:nvPr/>
        </p:nvSpPr>
        <p:spPr>
          <a:xfrm>
            <a:off x="867242" y="6204488"/>
            <a:ext cx="11080918" cy="646331"/>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Source</a:t>
            </a:r>
            <a:r>
              <a:rPr lang="en-US"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hlinkClick r:id="rId3"/>
              </a:rPr>
              <a:t>Detecting interchanges in road networks using a graph convolutional network approach</a:t>
            </a:r>
          </a:p>
          <a:p>
            <a:endParaRPr lang="en-US" sz="1100" dirty="0">
              <a:latin typeface="Arial" panose="020B0604020202020204" pitchFamily="34" charset="0"/>
              <a:cs typeface="Arial" panose="020B0604020202020204" pitchFamily="34" charset="0"/>
            </a:endParaRPr>
          </a:p>
          <a:p>
            <a:endParaRPr lang="en-US" sz="1100" dirty="0">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A7F23346-A011-D70A-2BA2-C7611BE4E7AE}"/>
              </a:ext>
            </a:extLst>
          </p:cNvPr>
          <p:cNvSpPr>
            <a:spLocks noGrp="1"/>
          </p:cNvSpPr>
          <p:nvPr>
            <p:ph type="title"/>
          </p:nvPr>
        </p:nvSpPr>
        <p:spPr>
          <a:xfrm>
            <a:off x="562442" y="278806"/>
            <a:ext cx="10349974" cy="759124"/>
          </a:xfrm>
        </p:spPr>
        <p:txBody>
          <a:bodyPr/>
          <a:lstStyle/>
          <a:p>
            <a:r>
              <a:rPr lang="en-US" b="0" dirty="0">
                <a:latin typeface="Arial" panose="020B0604020202020204" pitchFamily="34" charset="0"/>
                <a:cs typeface="Arial" panose="020B0604020202020204" pitchFamily="34" charset="0"/>
              </a:rPr>
              <a:t>Traffic behaves like a social network (2)</a:t>
            </a:r>
          </a:p>
        </p:txBody>
      </p:sp>
      <p:pic>
        <p:nvPicPr>
          <p:cNvPr id="3078" name="Picture 6" descr="Full article: Detecting interchanges in road networks using a graph  convolutional network approach">
            <a:extLst>
              <a:ext uri="{FF2B5EF4-FFF2-40B4-BE49-F238E27FC236}">
                <a16:creationId xmlns:a16="http://schemas.microsoft.com/office/drawing/2014/main" id="{C4E928D1-DEFC-3C0F-059C-93384E19C81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25000"/>
                    </a14:imgEffect>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2301883" y="1780032"/>
            <a:ext cx="6871092" cy="3998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600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ollaboration and Resource Sharing for the Multi-Depot Electric Vehicle  Routing Problem with Time Windows and Dynamic Customer Demands">
            <a:extLst>
              <a:ext uri="{FF2B5EF4-FFF2-40B4-BE49-F238E27FC236}">
                <a16:creationId xmlns:a16="http://schemas.microsoft.com/office/drawing/2014/main" id="{60EC6879-7AE1-0454-6439-858D91A057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7741" y="2139585"/>
            <a:ext cx="6996518" cy="443960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5497815-3EA8-714C-FFA5-3950961BB299}"/>
              </a:ext>
            </a:extLst>
          </p:cNvPr>
          <p:cNvSpPr txBox="1"/>
          <p:nvPr/>
        </p:nvSpPr>
        <p:spPr>
          <a:xfrm>
            <a:off x="554736" y="1240447"/>
            <a:ext cx="10351008" cy="954107"/>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EV-based distribution graph </a:t>
            </a:r>
            <a:r>
              <a:rPr lang="en-US" sz="1400" dirty="0">
                <a:latin typeface="Arial" panose="020B0604020202020204" pitchFamily="34" charset="0"/>
                <a:cs typeface="Arial" panose="020B0604020202020204" pitchFamily="34" charset="0"/>
                <a:sym typeface="Wingdings" panose="05000000000000000000" pitchFamily="2" charset="2"/>
              </a:rPr>
              <a:t> design</a:t>
            </a:r>
            <a:r>
              <a:rPr lang="en-US" sz="1400" dirty="0">
                <a:latin typeface="Arial" panose="020B0604020202020204" pitchFamily="34" charset="0"/>
                <a:cs typeface="Arial" panose="020B0604020202020204" pitchFamily="34" charset="0"/>
              </a:rPr>
              <a:t> reasonable collaborative mechanisms to coordinate various facilities. Implement customer service and CS sharing strategies to reduce transportation costs is particularly important for logistics operators.</a:t>
            </a:r>
          </a:p>
          <a:p>
            <a:endParaRPr lang="en-US" sz="1400" dirty="0">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Source: </a:t>
            </a:r>
            <a:r>
              <a:rPr lang="en-US" sz="1400" dirty="0">
                <a:latin typeface="Arial" panose="020B0604020202020204" pitchFamily="34" charset="0"/>
                <a:cs typeface="Arial" panose="020B0604020202020204" pitchFamily="34" charset="0"/>
                <a:hlinkClick r:id="rId4"/>
              </a:rPr>
              <a:t>Article link</a:t>
            </a:r>
            <a:endParaRPr lang="en-US" sz="1400"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066C62FC-49EE-133E-A37D-C0C9E64F0F86}"/>
              </a:ext>
            </a:extLst>
          </p:cNvPr>
          <p:cNvSpPr>
            <a:spLocks noGrp="1"/>
          </p:cNvSpPr>
          <p:nvPr>
            <p:ph type="title"/>
          </p:nvPr>
        </p:nvSpPr>
        <p:spPr>
          <a:xfrm>
            <a:off x="562442" y="278806"/>
            <a:ext cx="10349974" cy="759124"/>
          </a:xfrm>
        </p:spPr>
        <p:txBody>
          <a:bodyPr/>
          <a:lstStyle/>
          <a:p>
            <a:r>
              <a:rPr lang="en-US" b="0" dirty="0">
                <a:latin typeface="Arial" panose="020B0604020202020204" pitchFamily="34" charset="0"/>
                <a:cs typeface="Arial" panose="020B0604020202020204" pitchFamily="34" charset="0"/>
              </a:rPr>
              <a:t>Traffic behaves like a social network (3)</a:t>
            </a:r>
          </a:p>
        </p:txBody>
      </p:sp>
    </p:spTree>
    <p:extLst>
      <p:ext uri="{BB962C8B-B14F-4D97-AF65-F5344CB8AC3E}">
        <p14:creationId xmlns:p14="http://schemas.microsoft.com/office/powerpoint/2010/main" val="861974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C4EFE0-E645-BC25-4644-926FDF693A56}"/>
              </a:ext>
            </a:extLst>
          </p:cNvPr>
          <p:cNvSpPr>
            <a:spLocks noGrp="1"/>
          </p:cNvSpPr>
          <p:nvPr>
            <p:ph type="title"/>
          </p:nvPr>
        </p:nvSpPr>
        <p:spPr>
          <a:xfrm>
            <a:off x="508351" y="486374"/>
            <a:ext cx="10847494" cy="1171069"/>
          </a:xfrm>
        </p:spPr>
        <p:txBody>
          <a:bodyPr vert="horz" lIns="91440" tIns="45720" rIns="91440" bIns="45720" rtlCol="0" anchor="t">
            <a:normAutofit/>
          </a:bodyPr>
          <a:lstStyle/>
          <a:p>
            <a:r>
              <a:rPr lang="en-US" b="0" dirty="0">
                <a:latin typeface="Arial" panose="020B0604020202020204" pitchFamily="34" charset="0"/>
                <a:cs typeface="Arial" panose="020B0604020202020204" pitchFamily="34" charset="0"/>
              </a:rPr>
              <a:t>Traffic as a dynamic graph</a:t>
            </a:r>
          </a:p>
        </p:txBody>
      </p:sp>
      <p:pic>
        <p:nvPicPr>
          <p:cNvPr id="6" name="Picture 5">
            <a:extLst>
              <a:ext uri="{FF2B5EF4-FFF2-40B4-BE49-F238E27FC236}">
                <a16:creationId xmlns:a16="http://schemas.microsoft.com/office/drawing/2014/main" id="{92E57426-5760-3198-1081-6F227284BB82}"/>
              </a:ext>
            </a:extLst>
          </p:cNvPr>
          <p:cNvPicPr>
            <a:picLocks noChangeAspect="1"/>
          </p:cNvPicPr>
          <p:nvPr/>
        </p:nvPicPr>
        <p:blipFill>
          <a:blip r:embed="rId3">
            <a:extLst>
              <a:ext uri="{28A0092B-C50C-407E-A947-70E740481C1C}">
                <a14:useLocalDpi xmlns:a14="http://schemas.microsoft.com/office/drawing/2010/main" val="0"/>
              </a:ext>
            </a:extLst>
          </a:blip>
          <a:srcRect l="193" r="193"/>
          <a:stretch/>
        </p:blipFill>
        <p:spPr>
          <a:xfrm>
            <a:off x="672253" y="1856149"/>
            <a:ext cx="5538766" cy="4217928"/>
          </a:xfrm>
          <a:prstGeom prst="rect">
            <a:avLst/>
          </a:prstGeom>
        </p:spPr>
      </p:pic>
      <p:sp>
        <p:nvSpPr>
          <p:cNvPr id="4" name="Rectangle 1">
            <a:extLst>
              <a:ext uri="{FF2B5EF4-FFF2-40B4-BE49-F238E27FC236}">
                <a16:creationId xmlns:a16="http://schemas.microsoft.com/office/drawing/2014/main" id="{DE04FC83-AB05-2842-9A12-F47337773320}"/>
              </a:ext>
            </a:extLst>
          </p:cNvPr>
          <p:cNvSpPr>
            <a:spLocks noChangeArrowheads="1"/>
          </p:cNvSpPr>
          <p:nvPr/>
        </p:nvSpPr>
        <p:spPr bwMode="auto">
          <a:xfrm>
            <a:off x="6379906" y="1456141"/>
            <a:ext cx="5648192" cy="363141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0" fontAlgn="base">
              <a:lnSpc>
                <a:spcPct val="120000"/>
              </a:lnSpc>
              <a:spcBef>
                <a:spcPct val="0"/>
              </a:spcBef>
              <a:spcAft>
                <a:spcPts val="600"/>
              </a:spcAft>
              <a:buClrTx/>
              <a:buSzPct val="87000"/>
              <a:tabLst/>
            </a:pPr>
            <a:endParaRPr kumimoji="0" lang="en-US" altLang="en-US" sz="1700" b="0" i="0" u="none" strike="noStrike" cap="none" normalizeH="0" baseline="0" dirty="0">
              <a:ln>
                <a:noFill/>
              </a:ln>
              <a:effectLst/>
              <a:latin typeface="Arial" panose="020B0604020202020204" pitchFamily="34" charset="0"/>
              <a:cs typeface="Arial" panose="020B0604020202020204" pitchFamily="34" charset="0"/>
            </a:endParaRPr>
          </a:p>
          <a:p>
            <a:pPr marL="0" marR="0" lvl="0" indent="0" fontAlgn="base">
              <a:lnSpc>
                <a:spcPct val="120000"/>
              </a:lnSpc>
              <a:spcBef>
                <a:spcPct val="0"/>
              </a:spcBef>
              <a:spcAft>
                <a:spcPts val="600"/>
              </a:spcAft>
              <a:buClrTx/>
              <a:buSzPct val="87000"/>
              <a:buFont typeface="Arial" panose="020B0604020202020204" pitchFamily="34" charset="0"/>
              <a:buChar char="•"/>
              <a:tabLst/>
            </a:pPr>
            <a:r>
              <a:rPr kumimoji="0" lang="en-US" altLang="en-US" sz="1700" b="0" i="0" u="none" strike="noStrike" cap="none" normalizeH="0" baseline="0" dirty="0">
                <a:ln>
                  <a:noFill/>
                </a:ln>
                <a:effectLst/>
                <a:latin typeface="Arial" panose="020B0604020202020204" pitchFamily="34" charset="0"/>
                <a:cs typeface="Arial" panose="020B0604020202020204" pitchFamily="34" charset="0"/>
              </a:rPr>
              <a:t> Static networks show structure</a:t>
            </a:r>
          </a:p>
          <a:p>
            <a:pPr marL="0" marR="0" lvl="0" indent="0" fontAlgn="base">
              <a:lnSpc>
                <a:spcPct val="120000"/>
              </a:lnSpc>
              <a:spcBef>
                <a:spcPct val="0"/>
              </a:spcBef>
              <a:spcAft>
                <a:spcPts val="600"/>
              </a:spcAft>
              <a:buClrTx/>
              <a:buSzPct val="87000"/>
              <a:buFont typeface="Arial" panose="020B0604020202020204" pitchFamily="34" charset="0"/>
              <a:buChar char="•"/>
              <a:tabLst/>
            </a:pPr>
            <a:r>
              <a:rPr kumimoji="0" lang="en-US" altLang="en-US" sz="1700" b="0" i="0" u="none" strike="noStrike" cap="none" normalizeH="0" baseline="0" dirty="0">
                <a:ln>
                  <a:noFill/>
                </a:ln>
                <a:effectLst/>
                <a:latin typeface="Arial" panose="020B0604020202020204" pitchFamily="34" charset="0"/>
                <a:cs typeface="Arial" panose="020B0604020202020204" pitchFamily="34" charset="0"/>
              </a:rPr>
              <a:t> Dynamic networks show evolution</a:t>
            </a:r>
          </a:p>
          <a:p>
            <a:pPr marL="0" marR="0" lvl="0" indent="0" fontAlgn="base">
              <a:lnSpc>
                <a:spcPct val="120000"/>
              </a:lnSpc>
              <a:spcBef>
                <a:spcPct val="0"/>
              </a:spcBef>
              <a:spcAft>
                <a:spcPts val="600"/>
              </a:spcAft>
              <a:buClrTx/>
              <a:buSzPct val="87000"/>
              <a:buFont typeface="Arial" panose="020B0604020202020204" pitchFamily="34" charset="0"/>
              <a:buChar char="•"/>
              <a:tabLst/>
            </a:pPr>
            <a:r>
              <a:rPr kumimoji="0" lang="en-US" altLang="en-US" sz="1700" b="0" i="0" u="none" strike="noStrike" cap="none" normalizeH="0" baseline="0" dirty="0">
                <a:ln>
                  <a:noFill/>
                </a:ln>
                <a:effectLst/>
                <a:latin typeface="Arial" panose="020B0604020202020204" pitchFamily="34" charset="0"/>
                <a:cs typeface="Arial" panose="020B0604020202020204" pitchFamily="34" charset="0"/>
              </a:rPr>
              <a:t> Edge weights change over time (speed, delay, risk)</a:t>
            </a:r>
          </a:p>
          <a:p>
            <a:pPr lvl="0" fontAlgn="base">
              <a:lnSpc>
                <a:spcPct val="120000"/>
              </a:lnSpc>
              <a:spcBef>
                <a:spcPct val="0"/>
              </a:spcBef>
              <a:spcAft>
                <a:spcPts val="600"/>
              </a:spcAft>
              <a:buSzPct val="87000"/>
            </a:pPr>
            <a:r>
              <a:rPr lang="en-US" sz="1600" b="1" dirty="0">
                <a:latin typeface="Arial" panose="020B0604020202020204" pitchFamily="34" charset="0"/>
                <a:cs typeface="Arial" panose="020B0604020202020204" pitchFamily="34" charset="0"/>
              </a:rPr>
              <a:t>🕓 </a:t>
            </a:r>
            <a:r>
              <a:rPr lang="en-US" sz="1600" b="1" i="1" dirty="0">
                <a:latin typeface="Arial" panose="020B0604020202020204" pitchFamily="34" charset="0"/>
                <a:cs typeface="Arial" panose="020B0604020202020204" pitchFamily="34" charset="0"/>
              </a:rPr>
              <a:t>Traffic is a time-varying graph, not a fixed map.</a:t>
            </a:r>
            <a:endParaRPr lang="en-US" sz="1700" dirty="0">
              <a:latin typeface="Arial" panose="020B0604020202020204" pitchFamily="34" charset="0"/>
              <a:cs typeface="Arial" panose="020B0604020202020204" pitchFamily="34" charset="0"/>
            </a:endParaRPr>
          </a:p>
          <a:p>
            <a:pPr>
              <a:lnSpc>
                <a:spcPct val="120000"/>
              </a:lnSpc>
              <a:spcAft>
                <a:spcPts val="600"/>
              </a:spcAft>
              <a:buSzPct val="87000"/>
            </a:pPr>
            <a:endParaRPr lang="en-US" sz="1700" dirty="0">
              <a:latin typeface="Arial" panose="020B0604020202020204" pitchFamily="34" charset="0"/>
              <a:cs typeface="Arial" panose="020B0604020202020204" pitchFamily="34" charset="0"/>
            </a:endParaRPr>
          </a:p>
          <a:p>
            <a:pPr>
              <a:lnSpc>
                <a:spcPct val="120000"/>
              </a:lnSpc>
              <a:spcAft>
                <a:spcPts val="600"/>
              </a:spcAft>
              <a:buSzPct val="87000"/>
            </a:pPr>
            <a:endParaRPr lang="en-US" sz="1700" dirty="0">
              <a:latin typeface="Arial" panose="020B0604020202020204" pitchFamily="34" charset="0"/>
              <a:cs typeface="Arial" panose="020B0604020202020204" pitchFamily="34" charset="0"/>
            </a:endParaRPr>
          </a:p>
          <a:p>
            <a:pPr marL="0" marR="0" lvl="0" indent="0" fontAlgn="base">
              <a:lnSpc>
                <a:spcPct val="120000"/>
              </a:lnSpc>
              <a:spcBef>
                <a:spcPct val="0"/>
              </a:spcBef>
              <a:spcAft>
                <a:spcPts val="600"/>
              </a:spcAft>
              <a:buClrTx/>
              <a:buSzPct val="87000"/>
              <a:buFont typeface="Arial" panose="020B0604020202020204" pitchFamily="34" charset="0"/>
              <a:buChar char="•"/>
              <a:tabLst/>
            </a:pPr>
            <a:endParaRPr kumimoji="0" lang="en-US" altLang="en-US" sz="1700" b="0" i="0" u="none" strike="noStrike" cap="none" normalizeH="0" baseline="0" dirty="0">
              <a:ln>
                <a:noFill/>
              </a:ln>
              <a:effectLst/>
              <a:latin typeface="Arial" panose="020B0604020202020204" pitchFamily="34" charset="0"/>
              <a:cs typeface="Arial" panose="020B0604020202020204" pitchFamily="34" charset="0"/>
            </a:endParaRPr>
          </a:p>
        </p:txBody>
      </p:sp>
      <p:cxnSp>
        <p:nvCxnSpPr>
          <p:cNvPr id="13" name="Straight Connector 12">
            <a:extLst>
              <a:ext uri="{FF2B5EF4-FFF2-40B4-BE49-F238E27FC236}">
                <a16:creationId xmlns:a16="http://schemas.microsoft.com/office/drawing/2014/main" id="{2EA0F4A6-3CC9-C9E2-BA02-58FA29F7DD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2253" y="6272784"/>
            <a:ext cx="10847495"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9F95FFA-B76C-320D-9E82-E051F2B41E98}"/>
              </a:ext>
            </a:extLst>
          </p:cNvPr>
          <p:cNvSpPr txBox="1"/>
          <p:nvPr/>
        </p:nvSpPr>
        <p:spPr>
          <a:xfrm>
            <a:off x="6265732" y="4952630"/>
            <a:ext cx="5871554" cy="1126270"/>
          </a:xfrm>
          <a:prstGeom prst="rect">
            <a:avLst/>
          </a:prstGeom>
          <a:noFill/>
        </p:spPr>
        <p:txBody>
          <a:bodyPr wrap="square">
            <a:spAutoFit/>
          </a:bodyPr>
          <a:lstStyle/>
          <a:p>
            <a:pPr lvl="0">
              <a:defRPr/>
            </a:pPr>
            <a:r>
              <a:rPr lang="en-US" sz="1050" dirty="0">
                <a:latin typeface="Arial" panose="020B0604020202020204" pitchFamily="34" charset="0"/>
                <a:cs typeface="Arial" panose="020B0604020202020204" pitchFamily="34" charset="0"/>
              </a:rPr>
              <a:t>Flows of private car traffic on the urban road network on weekdays (AB) and Sundays (CD), all internal,  origin-external trips, origin destination and transit trips (AC) and home-work and work-home trips (BD) in </a:t>
            </a:r>
            <a:r>
              <a:rPr lang="en-US" sz="1050" dirty="0" err="1">
                <a:latin typeface="Arial" panose="020B0604020202020204" pitchFamily="34" charset="0"/>
                <a:cs typeface="Arial" panose="020B0604020202020204" pitchFamily="34" charset="0"/>
              </a:rPr>
              <a:t>Łódź</a:t>
            </a:r>
            <a:r>
              <a:rPr lang="en-US" sz="1050" dirty="0">
                <a:latin typeface="Arial" panose="020B0604020202020204" pitchFamily="34" charset="0"/>
                <a:cs typeface="Arial" panose="020B0604020202020204" pitchFamily="34" charset="0"/>
              </a:rPr>
              <a:t> in 2021</a:t>
            </a:r>
          </a:p>
          <a:p>
            <a:endParaRPr lang="en-US" sz="1050" dirty="0">
              <a:latin typeface="Arial" panose="020B0604020202020204" pitchFamily="34" charset="0"/>
              <a:cs typeface="Arial" panose="020B0604020202020204" pitchFamily="34" charset="0"/>
            </a:endParaRPr>
          </a:p>
          <a:p>
            <a:pPr>
              <a:lnSpc>
                <a:spcPct val="120000"/>
              </a:lnSpc>
              <a:spcAft>
                <a:spcPts val="600"/>
              </a:spcAft>
              <a:buSzPct val="87000"/>
            </a:pPr>
            <a:r>
              <a:rPr lang="en-US" sz="1100" b="1" dirty="0">
                <a:latin typeface="Arial" panose="020B0604020202020204" pitchFamily="34" charset="0"/>
                <a:cs typeface="Arial" panose="020B0604020202020204" pitchFamily="34" charset="0"/>
              </a:rPr>
              <a:t>Source</a:t>
            </a:r>
            <a:r>
              <a:rPr lang="en-US" sz="1100" dirty="0">
                <a:latin typeface="Arial" panose="020B0604020202020204" pitchFamily="34" charset="0"/>
                <a:cs typeface="Arial" panose="020B0604020202020204" pitchFamily="34" charset="0"/>
              </a:rPr>
              <a:t>: </a:t>
            </a:r>
            <a:r>
              <a:rPr lang="en-US" sz="1100" b="1" dirty="0">
                <a:latin typeface="Arial" panose="020B0604020202020204" pitchFamily="34" charset="0"/>
                <a:cs typeface="Arial" panose="020B0604020202020204" pitchFamily="34" charset="0"/>
                <a:hlinkClick r:id="rId4"/>
              </a:rPr>
              <a:t>Changeability of transport </a:t>
            </a:r>
            <a:r>
              <a:rPr lang="en-US" sz="1100" b="1" dirty="0" err="1">
                <a:latin typeface="Arial" panose="020B0604020202020204" pitchFamily="34" charset="0"/>
                <a:cs typeface="Arial" panose="020B0604020202020204" pitchFamily="34" charset="0"/>
                <a:hlinkClick r:id="rId4"/>
              </a:rPr>
              <a:t>behaviour</a:t>
            </a:r>
            <a:r>
              <a:rPr lang="en-US" sz="1100" b="1" dirty="0">
                <a:latin typeface="Arial" panose="020B0604020202020204" pitchFamily="34" charset="0"/>
                <a:cs typeface="Arial" panose="020B0604020202020204" pitchFamily="34" charset="0"/>
                <a:hlinkClick r:id="rId4"/>
              </a:rPr>
              <a:t> in a large city from the perspective of working days and Sundays: The case of </a:t>
            </a:r>
            <a:r>
              <a:rPr lang="en-US" sz="1100" b="1" dirty="0" err="1">
                <a:latin typeface="Arial" panose="020B0604020202020204" pitchFamily="34" charset="0"/>
                <a:cs typeface="Arial" panose="020B0604020202020204" pitchFamily="34" charset="0"/>
                <a:hlinkClick r:id="rId4"/>
              </a:rPr>
              <a:t>Łódź</a:t>
            </a:r>
            <a:r>
              <a:rPr lang="en-US" sz="1100" b="1" dirty="0">
                <a:latin typeface="Arial" panose="020B0604020202020204" pitchFamily="34" charset="0"/>
                <a:cs typeface="Arial" panose="020B0604020202020204" pitchFamily="34" charset="0"/>
                <a:hlinkClick r:id="rId4"/>
              </a:rPr>
              <a:t>, Poland</a:t>
            </a:r>
            <a:endParaRPr lang="en-US"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8845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0C7A243-F0E2-B0FC-8F25-E483AF0E3340}"/>
              </a:ext>
            </a:extLst>
          </p:cNvPr>
          <p:cNvSpPr txBox="1">
            <a:spLocks/>
          </p:cNvSpPr>
          <p:nvPr/>
        </p:nvSpPr>
        <p:spPr>
          <a:xfrm>
            <a:off x="520447" y="257386"/>
            <a:ext cx="10751821" cy="649606"/>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a:lstStyle>
          <a:p>
            <a:r>
              <a:rPr lang="en-US" b="0" dirty="0">
                <a:latin typeface="Arial" panose="020B0604020202020204" pitchFamily="34" charset="0"/>
                <a:cs typeface="Arial" panose="020B0604020202020204" pitchFamily="34" charset="0"/>
              </a:rPr>
              <a:t>Degree Centrality: identifying traffic hubs</a:t>
            </a:r>
          </a:p>
        </p:txBody>
      </p:sp>
      <p:sp>
        <p:nvSpPr>
          <p:cNvPr id="5" name="Rectangle 1">
            <a:extLst>
              <a:ext uri="{FF2B5EF4-FFF2-40B4-BE49-F238E27FC236}">
                <a16:creationId xmlns:a16="http://schemas.microsoft.com/office/drawing/2014/main" id="{7E6E0124-6FA0-53C6-691C-0B0FBADBB072}"/>
              </a:ext>
            </a:extLst>
          </p:cNvPr>
          <p:cNvSpPr>
            <a:spLocks noGrp="1" noChangeArrowheads="1"/>
          </p:cNvSpPr>
          <p:nvPr>
            <p:ph idx="1"/>
          </p:nvPr>
        </p:nvSpPr>
        <p:spPr bwMode="auto">
          <a:xfrm>
            <a:off x="253028" y="1581049"/>
            <a:ext cx="5217256"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Degree centrality = how many roads directly connect to each intersection.</a:t>
            </a:r>
          </a:p>
          <a:p>
            <a:pPr marL="0" marR="0" lvl="0" indent="0" algn="l" defTabSz="914400" rtl="0" eaLnBrk="0" fontAlgn="base" latinLnBrk="0" hangingPunct="0">
              <a:lnSpc>
                <a:spcPct val="100000"/>
              </a:lnSpc>
              <a:spcBef>
                <a:spcPct val="0"/>
              </a:spcBef>
              <a:spcAft>
                <a:spcPct val="0"/>
              </a:spcAft>
              <a:buClrTx/>
              <a:buSzTx/>
              <a:buNone/>
              <a:tabLst/>
            </a:pP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High-degree nodes = traffic hubs</a:t>
            </a:r>
          </a:p>
          <a:p>
            <a:pPr marL="0" marR="0" lvl="0" indent="0" algn="l" defTabSz="914400" rtl="0" eaLnBrk="0" fontAlgn="base" latinLnBrk="0" hangingPunct="0">
              <a:lnSpc>
                <a:spcPct val="100000"/>
              </a:lnSpc>
              <a:spcBef>
                <a:spcPct val="0"/>
              </a:spcBef>
              <a:spcAft>
                <a:spcPct val="0"/>
              </a:spcAft>
              <a:buClrTx/>
              <a:buSzTx/>
              <a:buNone/>
              <a:tabLst/>
            </a:pP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Key for signal optimization and congestion management</a:t>
            </a:r>
          </a:p>
          <a:p>
            <a:pPr marL="0" marR="0" lvl="0" indent="0" algn="l" defTabSz="914400" rtl="0" eaLnBrk="0" fontAlgn="base" latinLnBrk="0" hangingPunct="0">
              <a:lnSpc>
                <a:spcPct val="100000"/>
              </a:lnSpc>
              <a:spcBef>
                <a:spcPct val="0"/>
              </a:spcBef>
              <a:spcAft>
                <a:spcPct val="0"/>
              </a:spcAft>
              <a:buClrTx/>
              <a:buSz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High-degree intersections spread influence in the traffic network.</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123" name="Picture 3" descr="Sustainability 15 13458 g008">
            <a:extLst>
              <a:ext uri="{FF2B5EF4-FFF2-40B4-BE49-F238E27FC236}">
                <a16:creationId xmlns:a16="http://schemas.microsoft.com/office/drawing/2014/main" id="{2740BD56-C530-D81B-3984-AA426B8735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9296" y="1149728"/>
            <a:ext cx="6070720" cy="545569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D45DF22-9A01-737D-51C4-CD47FE2FF2A8}"/>
              </a:ext>
            </a:extLst>
          </p:cNvPr>
          <p:cNvSpPr txBox="1"/>
          <p:nvPr/>
        </p:nvSpPr>
        <p:spPr>
          <a:xfrm>
            <a:off x="322040" y="5475128"/>
            <a:ext cx="5217256" cy="969496"/>
          </a:xfrm>
          <a:prstGeom prst="rect">
            <a:avLst/>
          </a:prstGeom>
          <a:noFill/>
        </p:spPr>
        <p:txBody>
          <a:bodyPr wrap="square">
            <a:spAutoFit/>
          </a:bodyPr>
          <a:lstStyle/>
          <a:p>
            <a:r>
              <a:rPr lang="en-US" sz="1200" dirty="0">
                <a:latin typeface="Arial" panose="020B0604020202020204" pitchFamily="34" charset="0"/>
                <a:cs typeface="Arial" panose="020B0604020202020204" pitchFamily="34" charset="0"/>
              </a:rPr>
              <a:t>The figure shows Kraków’s network of public parks, showing how closely green spaces are clustered.</a:t>
            </a:r>
          </a:p>
          <a:p>
            <a:endParaRPr lang="en-US" sz="1200" dirty="0">
              <a:latin typeface="Arial" panose="020B0604020202020204" pitchFamily="34" charset="0"/>
              <a:cs typeface="Arial" panose="020B0604020202020204" pitchFamily="34" charset="0"/>
            </a:endParaRPr>
          </a:p>
          <a:p>
            <a:r>
              <a:rPr lang="en-US" sz="1050" b="1" dirty="0">
                <a:latin typeface="Arial" panose="020B0604020202020204" pitchFamily="34" charset="0"/>
                <a:cs typeface="Arial" panose="020B0604020202020204" pitchFamily="34" charset="0"/>
              </a:rPr>
              <a:t>Source: </a:t>
            </a:r>
            <a:r>
              <a:rPr lang="en-US" sz="1050" dirty="0">
                <a:latin typeface="Arial" panose="020B0604020202020204" pitchFamily="34" charset="0"/>
                <a:cs typeface="Arial" panose="020B0604020202020204" pitchFamily="34" charset="0"/>
                <a:hlinkClick r:id="rId4"/>
              </a:rPr>
              <a:t>Królikowska, K. (2023). “Exploring Green Space Connectivity Using Social Network Analysis: A Case Study of Kraków Parks.” Sustainability, 15(18), 13458.</a:t>
            </a:r>
            <a:endParaRPr lang="en-US" sz="105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7302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E4C7A-96D2-159F-7706-3B7045F90B34}"/>
              </a:ext>
            </a:extLst>
          </p:cNvPr>
          <p:cNvSpPr>
            <a:spLocks noGrp="1"/>
          </p:cNvSpPr>
          <p:nvPr>
            <p:ph type="title"/>
          </p:nvPr>
        </p:nvSpPr>
        <p:spPr>
          <a:xfrm>
            <a:off x="510684" y="342192"/>
            <a:ext cx="10751821" cy="649606"/>
          </a:xfrm>
        </p:spPr>
        <p:txBody>
          <a:bodyPr anchor="b">
            <a:normAutofit fontScale="90000"/>
          </a:bodyPr>
          <a:lstStyle/>
          <a:p>
            <a:r>
              <a:rPr lang="en-US" b="0" dirty="0">
                <a:latin typeface="Arial" panose="020B0604020202020204" pitchFamily="34" charset="0"/>
                <a:cs typeface="Arial" panose="020B0604020202020204" pitchFamily="34" charset="0"/>
              </a:rPr>
              <a:t>Betweenness Centrality: bottlenecks</a:t>
            </a:r>
          </a:p>
        </p:txBody>
      </p:sp>
      <p:pic>
        <p:nvPicPr>
          <p:cNvPr id="9" name="Content Placeholder 8">
            <a:extLst>
              <a:ext uri="{FF2B5EF4-FFF2-40B4-BE49-F238E27FC236}">
                <a16:creationId xmlns:a16="http://schemas.microsoft.com/office/drawing/2014/main" id="{A09DBFBE-0E7F-C11E-7822-BA8741FD7E1C}"/>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334546" y="2951959"/>
            <a:ext cx="7522908" cy="3018013"/>
          </a:xfrm>
        </p:spPr>
      </p:pic>
      <p:sp>
        <p:nvSpPr>
          <p:cNvPr id="12" name="TextBox 11">
            <a:extLst>
              <a:ext uri="{FF2B5EF4-FFF2-40B4-BE49-F238E27FC236}">
                <a16:creationId xmlns:a16="http://schemas.microsoft.com/office/drawing/2014/main" id="{E5915276-7D8B-87DB-4B68-60DAA5EB8CD8}"/>
              </a:ext>
            </a:extLst>
          </p:cNvPr>
          <p:cNvSpPr txBox="1"/>
          <p:nvPr/>
        </p:nvSpPr>
        <p:spPr>
          <a:xfrm>
            <a:off x="1950276" y="6069532"/>
            <a:ext cx="9144000" cy="446276"/>
          </a:xfrm>
          <a:prstGeom prst="rect">
            <a:avLst/>
          </a:prstGeom>
          <a:noFill/>
        </p:spPr>
        <p:txBody>
          <a:bodyPr wrap="square">
            <a:spAutoFit/>
          </a:bodyPr>
          <a:lstStyle/>
          <a:p>
            <a:pPr algn="l"/>
            <a:r>
              <a:rPr lang="en-US" sz="1200" b="0" i="0" dirty="0">
                <a:solidFill>
                  <a:srgbClr val="111111"/>
                </a:solidFill>
                <a:effectLst/>
                <a:latin typeface="Arial" panose="020B0604020202020204" pitchFamily="34" charset="0"/>
                <a:cs typeface="Arial" panose="020B0604020202020204" pitchFamily="34" charset="0"/>
              </a:rPr>
              <a:t>Left panel: London; Right panel: Beijing.</a:t>
            </a:r>
          </a:p>
          <a:p>
            <a:r>
              <a:rPr lang="en-US" sz="1100" dirty="0">
                <a:solidFill>
                  <a:srgbClr val="111111"/>
                </a:solidFill>
                <a:latin typeface="Arial" panose="020B0604020202020204" pitchFamily="34" charset="0"/>
                <a:cs typeface="Arial" panose="020B0604020202020204" pitchFamily="34" charset="0"/>
              </a:rPr>
              <a:t>Source: </a:t>
            </a:r>
            <a:r>
              <a:rPr lang="en-US" sz="1100" b="1" dirty="0">
                <a:latin typeface="Arial" panose="020B0604020202020204" pitchFamily="34" charset="0"/>
                <a:cs typeface="Arial" panose="020B0604020202020204" pitchFamily="34" charset="0"/>
                <a:hlinkClick r:id="rId4"/>
              </a:rPr>
              <a:t>Resilience of Self-</a:t>
            </a:r>
            <a:r>
              <a:rPr lang="en-US" sz="1100" b="1" dirty="0" err="1">
                <a:latin typeface="Arial" panose="020B0604020202020204" pitchFamily="34" charset="0"/>
                <a:cs typeface="Arial" panose="020B0604020202020204" pitchFamily="34" charset="0"/>
                <a:hlinkClick r:id="rId4"/>
              </a:rPr>
              <a:t>Organised</a:t>
            </a:r>
            <a:r>
              <a:rPr lang="en-US" sz="1100" b="1" dirty="0">
                <a:latin typeface="Arial" panose="020B0604020202020204" pitchFamily="34" charset="0"/>
                <a:cs typeface="Arial" panose="020B0604020202020204" pitchFamily="34" charset="0"/>
                <a:hlinkClick r:id="rId4"/>
              </a:rPr>
              <a:t> and Top-Down Planned Cities-A Case Study on London and Beijing Street Networks</a:t>
            </a:r>
            <a:endParaRPr lang="en-US" sz="1100" b="0" i="0" dirty="0">
              <a:solidFill>
                <a:srgbClr val="111111"/>
              </a:solidFill>
              <a:effectLst/>
              <a:latin typeface="Arial" panose="020B0604020202020204" pitchFamily="34" charset="0"/>
              <a:cs typeface="Arial" panose="020B0604020202020204" pitchFamily="34" charset="0"/>
            </a:endParaRPr>
          </a:p>
        </p:txBody>
      </p:sp>
      <p:sp>
        <p:nvSpPr>
          <p:cNvPr id="13" name="Rectangle 1">
            <a:extLst>
              <a:ext uri="{FF2B5EF4-FFF2-40B4-BE49-F238E27FC236}">
                <a16:creationId xmlns:a16="http://schemas.microsoft.com/office/drawing/2014/main" id="{4D7C1346-7A0F-9B39-E6F9-EA4718D3C148}"/>
              </a:ext>
            </a:extLst>
          </p:cNvPr>
          <p:cNvSpPr>
            <a:spLocks noChangeArrowheads="1"/>
          </p:cNvSpPr>
          <p:nvPr/>
        </p:nvSpPr>
        <p:spPr bwMode="auto">
          <a:xfrm>
            <a:off x="181154" y="1279381"/>
            <a:ext cx="5914846"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rial" panose="020B0604020202020204" pitchFamily="34" charset="0"/>
              </a:rPr>
              <a:t>Betweenness </a:t>
            </a:r>
            <a:r>
              <a:rPr kumimoji="0" lang="en-US" altLang="en-US" sz="1600" b="0" i="0" u="none" strike="noStrike" cap="none" normalizeH="0" baseline="0" dirty="0">
                <a:ln>
                  <a:noFill/>
                </a:ln>
                <a:solidFill>
                  <a:schemeClr val="tx1"/>
                </a:solidFill>
                <a:effectLst/>
                <a:latin typeface="Arial" panose="020B0604020202020204" pitchFamily="34" charset="0"/>
              </a:rPr>
              <a:t>= how often a node lies on shortest paths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rial" panose="020B0604020202020204" pitchFamily="34" charset="0"/>
              </a:rPr>
              <a:t>High-betweenness</a:t>
            </a:r>
            <a:r>
              <a:rPr kumimoji="0" lang="en-US" altLang="en-US" sz="1600" b="0" i="0" u="none" strike="noStrike" cap="none" normalizeH="0" baseline="0" dirty="0">
                <a:ln>
                  <a:noFill/>
                </a:ln>
                <a:solidFill>
                  <a:schemeClr val="tx1"/>
                </a:solidFill>
                <a:effectLst/>
                <a:latin typeface="Arial" panose="020B0604020202020204" pitchFamily="34" charset="0"/>
              </a:rPr>
              <a:t> = critical connectors or bottlenecks</a:t>
            </a:r>
          </a:p>
          <a:p>
            <a:pPr marL="0" marR="0" lvl="0" indent="0" algn="l" defTabSz="914400" rtl="0" eaLnBrk="0" fontAlgn="base" latinLnBrk="0" hangingPunct="0">
              <a:lnSpc>
                <a:spcPct val="100000"/>
              </a:lnSpc>
              <a:spcBef>
                <a:spcPct val="0"/>
              </a:spcBef>
              <a:spcAft>
                <a:spcPct val="0"/>
              </a:spcAft>
              <a:buClrTx/>
              <a:buSzTx/>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Betweenness identifies where congestion originates.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1165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F0056B95-42D7-656A-916A-F06BEE9B13C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874625" y="1414732"/>
            <a:ext cx="6136656" cy="4028535"/>
          </a:xfrm>
        </p:spPr>
      </p:pic>
      <p:sp>
        <p:nvSpPr>
          <p:cNvPr id="5" name="Title 1">
            <a:extLst>
              <a:ext uri="{FF2B5EF4-FFF2-40B4-BE49-F238E27FC236}">
                <a16:creationId xmlns:a16="http://schemas.microsoft.com/office/drawing/2014/main" id="{47AE1160-51C0-9EC0-A24A-BA85B5D9D114}"/>
              </a:ext>
            </a:extLst>
          </p:cNvPr>
          <p:cNvSpPr txBox="1">
            <a:spLocks/>
          </p:cNvSpPr>
          <p:nvPr/>
        </p:nvSpPr>
        <p:spPr>
          <a:xfrm>
            <a:off x="510684" y="342192"/>
            <a:ext cx="10751821" cy="649606"/>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a:lstStyle>
          <a:p>
            <a:r>
              <a:rPr lang="en-US" b="0" dirty="0">
                <a:latin typeface="Arial" panose="020B0604020202020204" pitchFamily="34" charset="0"/>
                <a:cs typeface="Arial" panose="020B0604020202020204" pitchFamily="34" charset="0"/>
              </a:rPr>
              <a:t>Betweenness Centrality: bottlenecks</a:t>
            </a:r>
          </a:p>
        </p:txBody>
      </p:sp>
      <p:sp>
        <p:nvSpPr>
          <p:cNvPr id="14" name="TextBox 13">
            <a:extLst>
              <a:ext uri="{FF2B5EF4-FFF2-40B4-BE49-F238E27FC236}">
                <a16:creationId xmlns:a16="http://schemas.microsoft.com/office/drawing/2014/main" id="{1466BF58-627E-388F-DA64-37AD8E1657F0}"/>
              </a:ext>
            </a:extLst>
          </p:cNvPr>
          <p:cNvSpPr txBox="1"/>
          <p:nvPr/>
        </p:nvSpPr>
        <p:spPr>
          <a:xfrm>
            <a:off x="1768163" y="5700200"/>
            <a:ext cx="8655673" cy="815608"/>
          </a:xfrm>
          <a:prstGeom prst="rect">
            <a:avLst/>
          </a:prstGeom>
          <a:noFill/>
        </p:spPr>
        <p:txBody>
          <a:bodyPr wrap="square">
            <a:spAutoFit/>
          </a:bodyPr>
          <a:lstStyle/>
          <a:p>
            <a:pPr algn="just"/>
            <a:r>
              <a:rPr lang="en-US" sz="1200" b="0" i="0" dirty="0">
                <a:solidFill>
                  <a:srgbClr val="111111"/>
                </a:solidFill>
                <a:effectLst/>
                <a:latin typeface="Arial" panose="020B0604020202020204" pitchFamily="34" charset="0"/>
                <a:cs typeface="Arial" panose="020B0604020202020204" pitchFamily="34" charset="0"/>
              </a:rPr>
              <a:t>Map of network topological measures of betweenness centrality of road segments and page rank of nodes for Tamale metropolis. Dark shaded areas represent high values of page rank and light shaded areas represent low values of page rank.</a:t>
            </a:r>
          </a:p>
          <a:p>
            <a:pPr algn="just"/>
            <a:endParaRPr lang="en-US" sz="1200" dirty="0">
              <a:solidFill>
                <a:srgbClr val="111111"/>
              </a:solidFill>
              <a:latin typeface="Arial" panose="020B0604020202020204" pitchFamily="34" charset="0"/>
              <a:cs typeface="Arial" panose="020B0604020202020204" pitchFamily="34" charset="0"/>
            </a:endParaRPr>
          </a:p>
          <a:p>
            <a:pPr algn="just"/>
            <a:r>
              <a:rPr lang="en-US" sz="1100" b="1" i="0" dirty="0">
                <a:solidFill>
                  <a:srgbClr val="111111"/>
                </a:solidFill>
                <a:effectLst/>
                <a:latin typeface="Arial" panose="020B0604020202020204" pitchFamily="34" charset="0"/>
                <a:cs typeface="Arial" panose="020B0604020202020204" pitchFamily="34" charset="0"/>
              </a:rPr>
              <a:t>Source: </a:t>
            </a:r>
            <a:r>
              <a:rPr lang="en-US" sz="1100" b="1" dirty="0" err="1">
                <a:latin typeface="Arial" panose="020B0604020202020204" pitchFamily="34" charset="0"/>
                <a:cs typeface="Arial" panose="020B0604020202020204" pitchFamily="34" charset="0"/>
                <a:hlinkClick r:id="rId4"/>
              </a:rPr>
              <a:t>Characterising</a:t>
            </a:r>
            <a:r>
              <a:rPr lang="en-US" sz="1100" b="1" dirty="0">
                <a:latin typeface="Arial" panose="020B0604020202020204" pitchFamily="34" charset="0"/>
                <a:cs typeface="Arial" panose="020B0604020202020204" pitchFamily="34" charset="0"/>
                <a:hlinkClick r:id="rId4"/>
              </a:rPr>
              <a:t> the structural pattern of urban road networks in Ghana using geometric and topological measures</a:t>
            </a:r>
            <a:endParaRPr lang="en-US" sz="1100" b="0" i="0" dirty="0">
              <a:solidFill>
                <a:srgbClr val="11111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38838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CC8DB22A-A5B9-966E-D95D-A4D65C4C7C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1467" y="1084588"/>
            <a:ext cx="5188054" cy="5304020"/>
          </a:xfrm>
          <a:prstGeom prst="rect">
            <a:avLst/>
          </a:prstGeom>
        </p:spPr>
      </p:pic>
      <p:sp>
        <p:nvSpPr>
          <p:cNvPr id="11" name="TextBox 10">
            <a:extLst>
              <a:ext uri="{FF2B5EF4-FFF2-40B4-BE49-F238E27FC236}">
                <a16:creationId xmlns:a16="http://schemas.microsoft.com/office/drawing/2014/main" id="{2092C587-F75D-5B18-3804-80329BAB2FD2}"/>
              </a:ext>
            </a:extLst>
          </p:cNvPr>
          <p:cNvSpPr txBox="1"/>
          <p:nvPr/>
        </p:nvSpPr>
        <p:spPr>
          <a:xfrm>
            <a:off x="6436684" y="6189010"/>
            <a:ext cx="5523667" cy="584775"/>
          </a:xfrm>
          <a:prstGeom prst="rect">
            <a:avLst/>
          </a:prstGeom>
          <a:noFill/>
        </p:spPr>
        <p:txBody>
          <a:bodyPr wrap="square">
            <a:spAutoFit/>
          </a:bodyPr>
          <a:lstStyle/>
          <a:p>
            <a:pPr algn="just"/>
            <a:endParaRPr lang="en-US" sz="1200" dirty="0">
              <a:solidFill>
                <a:srgbClr val="111111"/>
              </a:solidFill>
              <a:latin typeface="Arial" panose="020B0604020202020204" pitchFamily="34" charset="0"/>
              <a:cs typeface="Arial" panose="020B0604020202020204" pitchFamily="34" charset="0"/>
            </a:endParaRPr>
          </a:p>
          <a:p>
            <a:pPr algn="just"/>
            <a:r>
              <a:rPr lang="en-US" sz="1000" b="1" i="0" dirty="0">
                <a:solidFill>
                  <a:srgbClr val="111111"/>
                </a:solidFill>
                <a:effectLst/>
                <a:latin typeface="Arial" panose="020B0604020202020204" pitchFamily="34" charset="0"/>
                <a:cs typeface="Arial" panose="020B0604020202020204" pitchFamily="34" charset="0"/>
              </a:rPr>
              <a:t>Source: </a:t>
            </a:r>
            <a:r>
              <a:rPr lang="en-US" sz="1000" b="1" dirty="0" err="1">
                <a:latin typeface="Arial" panose="020B0604020202020204" pitchFamily="34" charset="0"/>
                <a:cs typeface="Arial" panose="020B0604020202020204" pitchFamily="34" charset="0"/>
                <a:hlinkClick r:id="rId4"/>
              </a:rPr>
              <a:t>Characterising</a:t>
            </a:r>
            <a:r>
              <a:rPr lang="en-US" sz="1000" b="1" dirty="0">
                <a:latin typeface="Arial" panose="020B0604020202020204" pitchFamily="34" charset="0"/>
                <a:cs typeface="Arial" panose="020B0604020202020204" pitchFamily="34" charset="0"/>
                <a:hlinkClick r:id="rId4"/>
              </a:rPr>
              <a:t> the structural pattern of urban road networks in Ghana using geometric and topological measures</a:t>
            </a:r>
            <a:endParaRPr lang="en-US" sz="1000" b="0" i="0" dirty="0">
              <a:solidFill>
                <a:srgbClr val="111111"/>
              </a:solidFill>
              <a:effectLst/>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2693224A-3073-AF3C-7C5B-D8A6F3793C58}"/>
              </a:ext>
            </a:extLst>
          </p:cNvPr>
          <p:cNvSpPr txBox="1">
            <a:spLocks/>
          </p:cNvSpPr>
          <p:nvPr/>
        </p:nvSpPr>
        <p:spPr>
          <a:xfrm>
            <a:off x="510684" y="342192"/>
            <a:ext cx="10751821" cy="649606"/>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a:lstStyle>
          <a:p>
            <a:r>
              <a:rPr lang="en-US" b="0" dirty="0">
                <a:latin typeface="Arial" panose="020B0604020202020204" pitchFamily="34" charset="0"/>
                <a:cs typeface="Arial" panose="020B0604020202020204" pitchFamily="34" charset="0"/>
              </a:rPr>
              <a:t>Betweenness centrality &amp; page ranks</a:t>
            </a:r>
          </a:p>
        </p:txBody>
      </p:sp>
      <p:sp>
        <p:nvSpPr>
          <p:cNvPr id="7" name="TextBox 6">
            <a:extLst>
              <a:ext uri="{FF2B5EF4-FFF2-40B4-BE49-F238E27FC236}">
                <a16:creationId xmlns:a16="http://schemas.microsoft.com/office/drawing/2014/main" id="{32A93067-070C-F513-DBF6-0075D3D60EFC}"/>
              </a:ext>
            </a:extLst>
          </p:cNvPr>
          <p:cNvSpPr txBox="1"/>
          <p:nvPr/>
        </p:nvSpPr>
        <p:spPr>
          <a:xfrm>
            <a:off x="340684" y="1796757"/>
            <a:ext cx="6096000" cy="2308324"/>
          </a:xfrm>
          <a:prstGeom prst="rect">
            <a:avLst/>
          </a:prstGeom>
          <a:noFill/>
        </p:spPr>
        <p:txBody>
          <a:bodyPr wrap="square">
            <a:spAutoFit/>
          </a:bodyPr>
          <a:lstStyle/>
          <a:p>
            <a:r>
              <a:rPr lang="en-US" sz="1600" b="1" dirty="0">
                <a:latin typeface="Arial" panose="020B0604020202020204" pitchFamily="34" charset="0"/>
                <a:cs typeface="Arial" panose="020B0604020202020204" pitchFamily="34" charset="0"/>
              </a:rPr>
              <a:t>PageRank</a:t>
            </a:r>
            <a:r>
              <a:rPr lang="en-US" sz="1600" dirty="0">
                <a:latin typeface="Arial" panose="020B0604020202020204" pitchFamily="34" charset="0"/>
                <a:cs typeface="Arial" panose="020B0604020202020204" pitchFamily="34" charset="0"/>
              </a:rPr>
              <a:t> measures </a:t>
            </a:r>
            <a:r>
              <a:rPr lang="en-US" sz="1600" i="1" dirty="0">
                <a:latin typeface="Arial" panose="020B0604020202020204" pitchFamily="34" charset="0"/>
                <a:cs typeface="Arial" panose="020B0604020202020204" pitchFamily="34" charset="0"/>
              </a:rPr>
              <a:t>influence</a:t>
            </a:r>
            <a:r>
              <a:rPr lang="en-US" sz="1600" dirty="0">
                <a:latin typeface="Arial" panose="020B0604020202020204" pitchFamily="34" charset="0"/>
                <a:cs typeface="Arial" panose="020B0604020202020204" pitchFamily="34" charset="0"/>
              </a:rPr>
              <a:t> within a network.</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In traffic, it identifies intersections that matter most for overall flow.</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A node with high PageRank connects to many</a:t>
            </a:r>
            <a:r>
              <a:rPr lang="en-US" sz="1600" b="1" dirty="0">
                <a:latin typeface="Arial" panose="020B0604020202020204" pitchFamily="34" charset="0"/>
                <a:cs typeface="Arial" panose="020B0604020202020204" pitchFamily="34" charset="0"/>
              </a:rPr>
              <a:t> important </a:t>
            </a:r>
            <a:r>
              <a:rPr lang="en-US" sz="1600" dirty="0">
                <a:latin typeface="Arial" panose="020B0604020202020204" pitchFamily="34" charset="0"/>
                <a:cs typeface="Arial" panose="020B0604020202020204" pitchFamily="34" charset="0"/>
              </a:rPr>
              <a:t>routes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These areas act like “main pages” on the web </a:t>
            </a:r>
            <a:r>
              <a:rPr lang="en-US" sz="1600" dirty="0">
                <a:latin typeface="Arial" panose="020B0604020202020204" pitchFamily="34" charset="0"/>
                <a:cs typeface="Arial" panose="020B0604020202020204" pitchFamily="34" charset="0"/>
                <a:sym typeface="Wingdings" panose="05000000000000000000" pitchFamily="2" charset="2"/>
              </a:rPr>
              <a:t></a:t>
            </a:r>
            <a:r>
              <a:rPr lang="en-US" sz="1600" dirty="0">
                <a:latin typeface="Arial" panose="020B0604020202020204" pitchFamily="34" charset="0"/>
                <a:cs typeface="Arial" panose="020B0604020202020204" pitchFamily="34" charset="0"/>
              </a:rPr>
              <a:t> if one fails, the whole system feels it.</a:t>
            </a:r>
          </a:p>
        </p:txBody>
      </p:sp>
    </p:spTree>
    <p:extLst>
      <p:ext uri="{BB962C8B-B14F-4D97-AF65-F5344CB8AC3E}">
        <p14:creationId xmlns:p14="http://schemas.microsoft.com/office/powerpoint/2010/main" val="3222835019"/>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464</TotalTime>
  <Words>2346</Words>
  <Application>Microsoft Office PowerPoint</Application>
  <PresentationFormat>Widescreen</PresentationFormat>
  <Paragraphs>191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Aptos</vt:lpstr>
      <vt:lpstr>Arial</vt:lpstr>
      <vt:lpstr>Grandview Display</vt:lpstr>
      <vt:lpstr>DashVTI</vt:lpstr>
      <vt:lpstr>Dynamic Graphs in Traffic and ADAS  Using Social Network Analysis to model road connectivity and mobility</vt:lpstr>
      <vt:lpstr>Traffic behaves like a social network (1)</vt:lpstr>
      <vt:lpstr>Traffic behaves like a social network (2)</vt:lpstr>
      <vt:lpstr>Traffic behaves like a social network (3)</vt:lpstr>
      <vt:lpstr>Traffic as a dynamic graph</vt:lpstr>
      <vt:lpstr>PowerPoint Presentation</vt:lpstr>
      <vt:lpstr>Betweenness Centrality: bottlenecks</vt:lpstr>
      <vt:lpstr>PowerPoint Presentation</vt:lpstr>
      <vt:lpstr>PowerPoint Presentation</vt:lpstr>
      <vt:lpstr>Closeness Centrality: accessibility &amp; node criticality</vt:lpstr>
      <vt:lpstr>Clustering Coefficient</vt:lpstr>
      <vt:lpstr>Traffic spreads like rumors</vt:lpstr>
      <vt:lpstr>Clustering &amp; communities in traffic (Shenzhen example)</vt:lpstr>
      <vt:lpstr>PowerPoint Presentation</vt:lpstr>
      <vt:lpstr>Cars as talking nodes  Smart Mobility </vt:lpstr>
      <vt:lpstr>Thank you for your attention! Q&amp;A Session</vt:lpstr>
    </vt:vector>
  </TitlesOfParts>
  <Company>Bosch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Mesesan Daria Maria (XC-AS/EDS3-RO)</dc:creator>
  <cp:lastModifiedBy>Mesesan Daria Maria (XC-AS/EDS3-RO)</cp:lastModifiedBy>
  <cp:revision>81</cp:revision>
  <dcterms:created xsi:type="dcterms:W3CDTF">2025-10-20T06:31:46Z</dcterms:created>
  <dcterms:modified xsi:type="dcterms:W3CDTF">2025-10-20T14:19:57Z</dcterms:modified>
</cp:coreProperties>
</file>

<file path=docProps/thumbnail.jpeg>
</file>